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37"/>
  </p:notesMasterIdLst>
  <p:handoutMasterIdLst>
    <p:handoutMasterId r:id="rId38"/>
  </p:handoutMasterIdLst>
  <p:sldIdLst>
    <p:sldId id="256" r:id="rId5"/>
    <p:sldId id="293" r:id="rId6"/>
    <p:sldId id="308" r:id="rId7"/>
    <p:sldId id="309" r:id="rId8"/>
    <p:sldId id="322" r:id="rId9"/>
    <p:sldId id="325" r:id="rId10"/>
    <p:sldId id="326" r:id="rId11"/>
    <p:sldId id="324" r:id="rId12"/>
    <p:sldId id="327" r:id="rId13"/>
    <p:sldId id="328" r:id="rId14"/>
    <p:sldId id="329" r:id="rId15"/>
    <p:sldId id="330" r:id="rId16"/>
    <p:sldId id="335" r:id="rId17"/>
    <p:sldId id="331" r:id="rId18"/>
    <p:sldId id="332" r:id="rId19"/>
    <p:sldId id="333" r:id="rId20"/>
    <p:sldId id="334" r:id="rId21"/>
    <p:sldId id="336" r:id="rId22"/>
    <p:sldId id="337" r:id="rId23"/>
    <p:sldId id="338" r:id="rId24"/>
    <p:sldId id="339" r:id="rId25"/>
    <p:sldId id="340" r:id="rId26"/>
    <p:sldId id="348" r:id="rId27"/>
    <p:sldId id="349" r:id="rId28"/>
    <p:sldId id="341" r:id="rId29"/>
    <p:sldId id="342" r:id="rId30"/>
    <p:sldId id="343" r:id="rId31"/>
    <p:sldId id="344" r:id="rId32"/>
    <p:sldId id="345" r:id="rId33"/>
    <p:sldId id="347" r:id="rId34"/>
    <p:sldId id="350" r:id="rId35"/>
    <p:sldId id="27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E7A"/>
    <a:srgbClr val="EFA7CB"/>
    <a:srgbClr val="E3DA47"/>
    <a:srgbClr val="73CBB5"/>
    <a:srgbClr val="C2BDC3"/>
    <a:srgbClr val="6B93CA"/>
    <a:srgbClr val="EF8A5C"/>
    <a:srgbClr val="59BBE0"/>
    <a:srgbClr val="B1A0CD"/>
    <a:srgbClr val="C0BBC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8A257E-2BA6-4CEC-921E-32A483CB4D57}" v="12" dt="2023-04-03T22:25:54.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93741" autoAdjust="0"/>
  </p:normalViewPr>
  <p:slideViewPr>
    <p:cSldViewPr snapToGrid="0">
      <p:cViewPr varScale="1">
        <p:scale>
          <a:sx n="105" d="100"/>
          <a:sy n="105" d="100"/>
        </p:scale>
        <p:origin x="216" y="96"/>
      </p:cViewPr>
      <p:guideLst>
        <p:guide orient="horz" pos="1752"/>
        <p:guide pos="3840"/>
      </p:guideLst>
    </p:cSldViewPr>
  </p:slideViewPr>
  <p:outlineViewPr>
    <p:cViewPr>
      <p:scale>
        <a:sx n="33" d="100"/>
        <a:sy n="33" d="100"/>
      </p:scale>
      <p:origin x="0" y="0"/>
    </p:cViewPr>
  </p:outlineViewPr>
  <p:notesTextViewPr>
    <p:cViewPr>
      <p:scale>
        <a:sx n="70" d="100"/>
        <a:sy n="70" d="100"/>
      </p:scale>
      <p:origin x="0" y="0"/>
    </p:cViewPr>
  </p:notesTextViewPr>
  <p:sorterViewPr>
    <p:cViewPr varScale="1">
      <p:scale>
        <a:sx n="1" d="1"/>
        <a:sy n="1" d="1"/>
      </p:scale>
      <p:origin x="0" y="0"/>
    </p:cViewPr>
  </p:sorter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818EB1-FF96-47AA-9A30-F1BFF2FFD1F7}" type="datetimeFigureOut">
              <a:rPr lang="en-US" smtClean="0"/>
              <a:t>4/3/2023</a:t>
            </a:fld>
            <a:endParaRPr lang="en-US" dirty="0"/>
          </a:p>
        </p:txBody>
      </p:sp>
      <p:sp>
        <p:nvSpPr>
          <p:cNvPr id="4" name="Footer Placeholder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F75FB2-D12E-4669-8522-D3E2C7E6DC97}" type="slidenum">
              <a:rPr lang="en-US" smtClean="0"/>
              <a:t>‹#›</a:t>
            </a:fld>
            <a:endParaRPr lang="en-US" dirty="0"/>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4A361-7934-4769-9B16-8A939698742C}" type="datetimeFigureOut">
              <a:rPr lang="en-US" smtClean="0"/>
              <a:t>4/3/2023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E0B9-48E4-499D-93B2-B07D00395BAC}" type="slidenum">
              <a:rPr lang="en-US" smtClean="0"/>
              <a:t>‹#›</a:t>
            </a:fld>
            <a:endParaRPr lang="en-US" dirty="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a:t>
            </a:fld>
            <a:endParaRPr lang="en-US" dirty="0"/>
          </a:p>
        </p:txBody>
      </p:sp>
    </p:spTree>
    <p:extLst>
      <p:ext uri="{BB962C8B-B14F-4D97-AF65-F5344CB8AC3E}">
        <p14:creationId xmlns:p14="http://schemas.microsoft.com/office/powerpoint/2010/main" val="69187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17</a:t>
            </a:fld>
            <a:endParaRPr lang="en-US" dirty="0"/>
          </a:p>
        </p:txBody>
      </p:sp>
    </p:spTree>
    <p:extLst>
      <p:ext uri="{BB962C8B-B14F-4D97-AF65-F5344CB8AC3E}">
        <p14:creationId xmlns:p14="http://schemas.microsoft.com/office/powerpoint/2010/main" val="2497283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18</a:t>
            </a:fld>
            <a:endParaRPr lang="en-US" dirty="0"/>
          </a:p>
        </p:txBody>
      </p:sp>
    </p:spTree>
    <p:extLst>
      <p:ext uri="{BB962C8B-B14F-4D97-AF65-F5344CB8AC3E}">
        <p14:creationId xmlns:p14="http://schemas.microsoft.com/office/powerpoint/2010/main" val="3254230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19</a:t>
            </a:fld>
            <a:endParaRPr lang="en-US" dirty="0"/>
          </a:p>
        </p:txBody>
      </p:sp>
    </p:spTree>
    <p:extLst>
      <p:ext uri="{BB962C8B-B14F-4D97-AF65-F5344CB8AC3E}">
        <p14:creationId xmlns:p14="http://schemas.microsoft.com/office/powerpoint/2010/main" val="1838515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20</a:t>
            </a:fld>
            <a:endParaRPr lang="en-US" dirty="0"/>
          </a:p>
        </p:txBody>
      </p:sp>
    </p:spTree>
    <p:extLst>
      <p:ext uri="{BB962C8B-B14F-4D97-AF65-F5344CB8AC3E}">
        <p14:creationId xmlns:p14="http://schemas.microsoft.com/office/powerpoint/2010/main" val="5190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21</a:t>
            </a:fld>
            <a:endParaRPr lang="en-US" dirty="0"/>
          </a:p>
        </p:txBody>
      </p:sp>
    </p:spTree>
    <p:extLst>
      <p:ext uri="{BB962C8B-B14F-4D97-AF65-F5344CB8AC3E}">
        <p14:creationId xmlns:p14="http://schemas.microsoft.com/office/powerpoint/2010/main" val="496584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23</a:t>
            </a:fld>
            <a:endParaRPr lang="en-US" dirty="0"/>
          </a:p>
        </p:txBody>
      </p:sp>
    </p:spTree>
    <p:extLst>
      <p:ext uri="{BB962C8B-B14F-4D97-AF65-F5344CB8AC3E}">
        <p14:creationId xmlns:p14="http://schemas.microsoft.com/office/powerpoint/2010/main" val="175990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a:t>
            </a:fld>
            <a:endParaRPr lang="en-US" dirty="0"/>
          </a:p>
        </p:txBody>
      </p:sp>
    </p:spTree>
    <p:extLst>
      <p:ext uri="{BB962C8B-B14F-4D97-AF65-F5344CB8AC3E}">
        <p14:creationId xmlns:p14="http://schemas.microsoft.com/office/powerpoint/2010/main" val="4070990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5</a:t>
            </a:fld>
            <a:endParaRPr lang="en-US" dirty="0"/>
          </a:p>
        </p:txBody>
      </p:sp>
    </p:spTree>
    <p:extLst>
      <p:ext uri="{BB962C8B-B14F-4D97-AF65-F5344CB8AC3E}">
        <p14:creationId xmlns:p14="http://schemas.microsoft.com/office/powerpoint/2010/main" val="41210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6</a:t>
            </a:fld>
            <a:endParaRPr lang="en-US" dirty="0"/>
          </a:p>
        </p:txBody>
      </p:sp>
    </p:spTree>
    <p:extLst>
      <p:ext uri="{BB962C8B-B14F-4D97-AF65-F5344CB8AC3E}">
        <p14:creationId xmlns:p14="http://schemas.microsoft.com/office/powerpoint/2010/main" val="251139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8</a:t>
            </a:fld>
            <a:endParaRPr lang="en-US" dirty="0"/>
          </a:p>
        </p:txBody>
      </p:sp>
    </p:spTree>
    <p:extLst>
      <p:ext uri="{BB962C8B-B14F-4D97-AF65-F5344CB8AC3E}">
        <p14:creationId xmlns:p14="http://schemas.microsoft.com/office/powerpoint/2010/main" val="410095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9</a:t>
            </a:fld>
            <a:endParaRPr lang="en-US" dirty="0"/>
          </a:p>
        </p:txBody>
      </p:sp>
    </p:spTree>
    <p:extLst>
      <p:ext uri="{BB962C8B-B14F-4D97-AF65-F5344CB8AC3E}">
        <p14:creationId xmlns:p14="http://schemas.microsoft.com/office/powerpoint/2010/main" val="316752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10</a:t>
            </a:fld>
            <a:endParaRPr lang="en-US" dirty="0"/>
          </a:p>
        </p:txBody>
      </p:sp>
    </p:spTree>
    <p:extLst>
      <p:ext uri="{BB962C8B-B14F-4D97-AF65-F5344CB8AC3E}">
        <p14:creationId xmlns:p14="http://schemas.microsoft.com/office/powerpoint/2010/main" val="160360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15</a:t>
            </a:fld>
            <a:endParaRPr lang="en-US" dirty="0"/>
          </a:p>
        </p:txBody>
      </p:sp>
    </p:spTree>
    <p:extLst>
      <p:ext uri="{BB962C8B-B14F-4D97-AF65-F5344CB8AC3E}">
        <p14:creationId xmlns:p14="http://schemas.microsoft.com/office/powerpoint/2010/main" val="137290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16</a:t>
            </a:fld>
            <a:endParaRPr lang="en-US" dirty="0"/>
          </a:p>
        </p:txBody>
      </p:sp>
    </p:spTree>
    <p:extLst>
      <p:ext uri="{BB962C8B-B14F-4D97-AF65-F5344CB8AC3E}">
        <p14:creationId xmlns:p14="http://schemas.microsoft.com/office/powerpoint/2010/main" val="185687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a:lstStyle/>
          <a:p>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anchor="b">
            <a:normAutofit/>
          </a:bodyPr>
          <a:lstStyle>
            <a:lvl1pPr algn="r">
              <a:defRPr sz="5400">
                <a:solidFill>
                  <a:schemeClr val="tx1">
                    <a:lumMod val="65000"/>
                    <a:lumOff val="3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anchor="b"/>
          <a:lstStyle>
            <a:lvl1pPr marL="0" indent="0">
              <a:buNone/>
              <a:defRPr/>
            </a:lvl1pPr>
          </a:lstStyle>
          <a:p>
            <a:r>
              <a:rPr lang="en-US" dirty="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a:noAutofit/>
          </a:bodyPr>
          <a:lstStyle>
            <a:lvl1pPr marL="0" indent="0" algn="ctr">
              <a:buNone/>
              <a:defRPr sz="3200" b="0">
                <a:solidFill>
                  <a:schemeClr val="accent4"/>
                </a:solidFill>
                <a:latin typeface="+mj-lt"/>
              </a:defRPr>
            </a:lvl1pPr>
          </a:lstStyle>
          <a:p>
            <a:pPr lvl="0"/>
            <a:r>
              <a:rPr lang="en-US" dirty="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bg1"/>
                </a:solidFill>
              </a:defRPr>
            </a:lvl1pPr>
          </a:lstStyle>
          <a:p>
            <a:r>
              <a:rPr lang="en-US"/>
              <a:t>20XX</a:t>
            </a:r>
            <a:endParaRPr lang="en-US" dirty="0"/>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solidFill>
                  <a:schemeClr val="bg1"/>
                </a:solidFill>
              </a:defRPr>
            </a:lvl1pPr>
          </a:lstStyle>
          <a:p>
            <a:r>
              <a:rPr lang="en-US" dirty="0"/>
              <a:t>Pitch deck title</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2</a:t>
            </a:r>
            <a:endParaRPr lang="en-ZA" dirty="0"/>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3</a:t>
            </a: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a:normAutofit/>
          </a:bodyPr>
          <a:lstStyle>
            <a:lvl1pPr>
              <a:defRPr sz="1600"/>
            </a:lvl1pPr>
          </a:lstStyle>
          <a:p>
            <a:endParaRPr lang="en-US" dirty="0"/>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a:normAutofit/>
          </a:bodyPr>
          <a:lstStyle>
            <a:lvl1pPr>
              <a:defRPr sz="1600"/>
            </a:lvl1pPr>
          </a:lstStyle>
          <a:p>
            <a:endParaRPr lang="en-US" dirty="0"/>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a:normAutofit/>
          </a:bodyPr>
          <a:lstStyle>
            <a:lvl1pPr>
              <a:defRPr sz="1600"/>
            </a:lvl1pPr>
          </a:lstStyle>
          <a:p>
            <a:endParaRPr lang="en-US" dirty="0"/>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17" name="Date Placeholder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a:noAutofit/>
          </a:bodyPr>
          <a:lstStyle>
            <a:lvl1pPr marL="0" indent="0" algn="l">
              <a:buFont typeface="Arial" panose="020B0604020202020204" pitchFamily="34" charset="0"/>
              <a:buNone/>
              <a:defRPr sz="1200" b="1">
                <a:solidFill>
                  <a:schemeClr val="accent4"/>
                </a:solidFill>
              </a:defRPr>
            </a:lvl1pPr>
          </a:lstStyle>
          <a:p>
            <a:pPr lvl="0"/>
            <a:r>
              <a:rPr lang="en-US" dirty="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a:noAutofit/>
          </a:bodyPr>
          <a:lstStyle>
            <a:lvl1pPr marL="0" indent="0" algn="r">
              <a:buFont typeface="Arial" panose="020B0604020202020204" pitchFamily="34" charset="0"/>
              <a:buNone/>
              <a:defRPr sz="1200" b="1">
                <a:solidFill>
                  <a:schemeClr val="accent4"/>
                </a:solidFill>
              </a:defRPr>
            </a:lvl1pPr>
          </a:lstStyle>
          <a:p>
            <a:pPr lvl="0"/>
            <a:r>
              <a:rPr lang="en-US" dirty="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7" name="Date Placeholder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anchor="b"/>
          <a:lstStyle>
            <a:lvl1pPr algn="ctr">
              <a:defRPr>
                <a:solidFill>
                  <a:schemeClr val="tx1">
                    <a:lumMod val="50000"/>
                    <a:lumOff val="50000"/>
                  </a:schemeClr>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831850" y="1426525"/>
            <a:ext cx="10515600" cy="457200"/>
          </a:xfrm>
        </p:spPr>
        <p:txBody>
          <a:bodyPr>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831850" y="1426525"/>
            <a:ext cx="10515600" cy="457200"/>
          </a:xfrm>
        </p:spPr>
        <p:txBody>
          <a:bodyPr>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6438"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706438" y="2641555"/>
            <a:ext cx="5029200" cy="34747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67475"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67475"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Date Placeholder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685925"/>
            <a:ext cx="10515600" cy="4097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dirty="0"/>
              <a:t>Click to edit Master title style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dirty="0"/>
              <a:t>Click to edit Master title style</a:t>
            </a:r>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a:lstStyle/>
          <a:p>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a:lstStyle/>
          <a:p>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a:lstStyle/>
          <a:p>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dirty="0"/>
              <a:t>Click to edit Master title style</a:t>
            </a:r>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a:lstStyle/>
          <a:p>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a:lstStyle/>
          <a:p>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a:lstStyle/>
          <a:p>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a:lstStyle/>
          <a:p>
            <a:endParaRPr lang="en-US" dirty="0"/>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a:lstStyle/>
          <a:p>
            <a:endParaRPr lang="en-US" dirty="0"/>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a:lstStyle/>
          <a:p>
            <a:endParaRPr lang="en-US" dirty="0"/>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a:lstStyle/>
          <a:p>
            <a:endParaRPr lang="en-US" dirty="0"/>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dirty="0"/>
              <a:t>Click to edit Master title style</a:t>
            </a:r>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anchor="ctr">
            <a:normAutofit/>
          </a:bodyPr>
          <a:lstStyle>
            <a:lvl1pPr marL="0" indent="0" algn="ctr">
              <a:buNone/>
              <a:defRPr sz="1800"/>
            </a:lvl1pPr>
          </a:lstStyle>
          <a:p>
            <a:pPr lvl="0"/>
            <a:r>
              <a:rPr lang="en-US" dirty="0"/>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anchor="ctr">
            <a:normAutofit/>
          </a:bodyPr>
          <a:lstStyle>
            <a:lvl1pPr marL="0" indent="0" algn="ctr">
              <a:buNone/>
              <a:defRPr sz="1800"/>
            </a:lvl1pPr>
          </a:lstStyle>
          <a:p>
            <a:pPr lvl="0"/>
            <a:r>
              <a:rPr lang="en-US" dirty="0"/>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anchor="ctr">
            <a:normAutofit/>
          </a:bodyPr>
          <a:lstStyle>
            <a:lvl1pPr marL="0" indent="0" algn="ctr">
              <a:buNone/>
              <a:defRPr sz="1800"/>
            </a:lvl1pPr>
          </a:lstStyle>
          <a:p>
            <a:pPr lvl="0"/>
            <a:r>
              <a:rPr lang="en-US" dirty="0"/>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anchor="ctr">
            <a:normAutofit/>
          </a:bodyPr>
          <a:lstStyle>
            <a:lvl1pPr marL="0" indent="0" algn="ctr">
              <a:buNone/>
              <a:defRPr sz="1800"/>
            </a:lvl1pPr>
          </a:lstStyle>
          <a:p>
            <a:pPr lvl="0"/>
            <a:r>
              <a:rPr lang="en-US" dirty="0"/>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a:lstStyle>
            <a:lvl1pPr algn="l">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a:r>
              <a:rPr lang="en-US" dirty="0"/>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dirty="0"/>
              <a:t>Click to edit Master title style</a:t>
            </a:r>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a:lstStyle/>
          <a:p>
            <a:endParaRPr lang="en-US" dirty="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a:lstStyle/>
          <a:p>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dirty="0"/>
              <a:t>Click to edit Master title style</a:t>
            </a:r>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3B5FF-9D53-4FD4-B752-22F188FA0A82}"/>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a:lstStyle/>
          <a:p>
            <a:r>
              <a:rPr lang="en-US" dirty="0"/>
              <a:t>Pitch deck title</a:t>
            </a:r>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a:lstStyle>
            <a:lvl1pPr algn="l">
              <a:defRPr/>
            </a:lvl1pPr>
          </a:lstStyle>
          <a:p>
            <a:r>
              <a:rPr lang="en-US" dirty="0"/>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a:p>
            <a:pPr lvl="1"/>
            <a:endParaRPr lang="en-US" dirty="0"/>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a:lstStyle/>
          <a:p>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a:lstStyle/>
          <a:p>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858000" y="169164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858000" y="2093976"/>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858000" y="2962656"/>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858000" y="331012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6870354" y="393192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6870354" y="427024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6870354" y="4855464"/>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6870354" y="5193792"/>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a:lstStyle>
            <a:lvl1pPr algn="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a:lstStyle/>
          <a:p>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9922"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3457506"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709922" y="236897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3457506" y="2355956"/>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719917"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3467501"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719917" y="4319794"/>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3467501" y="430678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a:lstStyle/>
          <a:p>
            <a:r>
              <a:rPr lang="en-US"/>
              <a:t>20XX</a:t>
            </a:r>
            <a:endParaRPr lang="en-US" dirty="0"/>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a:lstStyle>
            <a:lvl1pPr algn="l">
              <a:defRPr/>
            </a:lvl1pPr>
          </a:lstStyle>
          <a:p>
            <a:r>
              <a:rPr lang="en-US" dirty="0"/>
              <a:t>Pitch deck title</a:t>
            </a:r>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a:lstStyle/>
          <a:p>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anchor="ctr">
            <a:noAutofit/>
          </a:bodyPr>
          <a:lstStyle>
            <a:lvl1pPr algn="ctr">
              <a:defRPr sz="5400">
                <a:solidFill>
                  <a:schemeClr val="tx1">
                    <a:lumMod val="65000"/>
                    <a:lumOff val="35000"/>
                  </a:schemeClr>
                </a:solidFill>
              </a:defRPr>
            </a:lvl1pPr>
          </a:lstStyle>
          <a:p>
            <a:r>
              <a:rPr lang="en-US" dirty="0"/>
              <a:t>Click to add title</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2</a:t>
            </a:r>
            <a:endParaRPr lang="en-ZA"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3</a:t>
            </a:r>
            <a:endParaRPr lang="en-ZA" dirty="0"/>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4</a:t>
            </a:r>
            <a:endParaRPr lang="en-ZA" dirty="0"/>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5" name="Date Placeholder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a:lstStyle>
            <a:lvl1pPr algn="l">
              <a:defRPr/>
            </a:lvl1pPr>
          </a:lstStyle>
          <a:p>
            <a:r>
              <a:rPr lang="en-US" dirty="0"/>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a:lstStyle/>
          <a:p>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1.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png"/><Relationship Id="rId5" Type="http://schemas.openxmlformats.org/officeDocument/2006/relationships/hyperlink" Target="https://smithsystem.com/smithfiles/classroom-furniture-buying-process"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3.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4.png"/><Relationship Id="rId4" Type="http://schemas.openxmlformats.org/officeDocument/2006/relationships/image" Target="../media/image5.jp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5.xml"/><Relationship Id="rId7" Type="http://schemas.openxmlformats.org/officeDocument/2006/relationships/image" Target="../media/image3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smithsystem.com/smithfiles/classroom-furniture-buying-process" TargetMode="External"/><Relationship Id="rId5" Type="http://schemas.openxmlformats.org/officeDocument/2006/relationships/image" Target="../media/image29.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5.xml"/><Relationship Id="rId7" Type="http://schemas.openxmlformats.org/officeDocument/2006/relationships/image" Target="../media/image3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png"/><Relationship Id="rId5" Type="http://schemas.openxmlformats.org/officeDocument/2006/relationships/hyperlink" Target="https://smithsystem.com/smithfiles/classroom-furniture-buying-process" TargetMode="External"/><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37.jpg"/><Relationship Id="rId4" Type="http://schemas.openxmlformats.org/officeDocument/2006/relationships/hyperlink" Target="https://smithsystem.com/smithfiles/2019/02/11/classroom-furniture-buying-timeline/"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37.jpg"/><Relationship Id="rId4" Type="http://schemas.openxmlformats.org/officeDocument/2006/relationships/hyperlink" Target="https://smithsystem.com/smithfiles/2019/02/11/classroom-furniture-buying-timeline/"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38.emf"/><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2BDC3"/>
        </a:solidFill>
        <a:effectLst/>
      </p:bgPr>
    </p:bg>
    <p:spTree>
      <p:nvGrpSpPr>
        <p:cNvPr id="1" name=""/>
        <p:cNvGrpSpPr/>
        <p:nvPr/>
      </p:nvGrpSpPr>
      <p:grpSpPr>
        <a:xfrm>
          <a:off x="0" y="0"/>
          <a:ext cx="0" cy="0"/>
          <a:chOff x="0" y="0"/>
          <a:chExt cx="0" cy="0"/>
        </a:xfrm>
      </p:grpSpPr>
      <p:pic>
        <p:nvPicPr>
          <p:cNvPr id="5" name="Picture 4" descr="A group of people sitting around a table looking at a computer&#10;&#10;Description automatically generated with medium confidence">
            <a:extLst>
              <a:ext uri="{FF2B5EF4-FFF2-40B4-BE49-F238E27FC236}">
                <a16:creationId xmlns:a16="http://schemas.microsoft.com/office/drawing/2014/main" id="{6D548195-AAAE-47B0-1AAF-DF2992F8ECEC}"/>
              </a:ext>
            </a:extLst>
          </p:cNvPr>
          <p:cNvPicPr>
            <a:picLocks noChangeAspect="1"/>
          </p:cNvPicPr>
          <p:nvPr/>
        </p:nvPicPr>
        <p:blipFill rotWithShape="1">
          <a:blip r:embed="rId5"/>
          <a:srcRect l="543" t="21352" b="2698"/>
          <a:stretch/>
        </p:blipFill>
        <p:spPr>
          <a:xfrm>
            <a:off x="267680" y="0"/>
            <a:ext cx="11924320" cy="6858000"/>
          </a:xfrm>
          <a:prstGeom prst="rect">
            <a:avLst/>
          </a:prstGeom>
        </p:spPr>
      </p:pic>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67512" y="803800"/>
            <a:ext cx="4965192" cy="1023875"/>
          </a:xfrm>
        </p:spPr>
        <p:txBody>
          <a:bodyPr>
            <a:normAutofit/>
          </a:bodyPr>
          <a:lstStyle/>
          <a:p>
            <a:pPr algn="l"/>
            <a:r>
              <a:rPr lang="en-US" sz="4800" b="1" dirty="0">
                <a:latin typeface="Klinic Slab Bold" pitchFamily="2" charset="0"/>
              </a:rPr>
              <a:t>Selling into K-12:</a:t>
            </a:r>
          </a:p>
        </p:txBody>
      </p:sp>
      <p:pic>
        <p:nvPicPr>
          <p:cNvPr id="6" name="Picture 5">
            <a:extLst>
              <a:ext uri="{FF2B5EF4-FFF2-40B4-BE49-F238E27FC236}">
                <a16:creationId xmlns:a16="http://schemas.microsoft.com/office/drawing/2014/main" id="{CBDA45D6-47AA-3F36-FD95-5729DEE46C7B}"/>
              </a:ext>
            </a:extLst>
          </p:cNvPr>
          <p:cNvPicPr>
            <a:picLocks noChangeAspect="1"/>
          </p:cNvPicPr>
          <p:nvPr/>
        </p:nvPicPr>
        <p:blipFill>
          <a:blip r:embed="rId6"/>
          <a:stretch>
            <a:fillRect/>
          </a:stretch>
        </p:blipFill>
        <p:spPr>
          <a:xfrm>
            <a:off x="2611041" y="-16933"/>
            <a:ext cx="603250" cy="577850"/>
          </a:xfrm>
          <a:prstGeom prst="rect">
            <a:avLst/>
          </a:prstGeom>
        </p:spPr>
      </p:pic>
      <p:pic>
        <p:nvPicPr>
          <p:cNvPr id="9" name="Picture 8">
            <a:extLst>
              <a:ext uri="{FF2B5EF4-FFF2-40B4-BE49-F238E27FC236}">
                <a16:creationId xmlns:a16="http://schemas.microsoft.com/office/drawing/2014/main" id="{593E4679-6C24-3092-ABC0-31BE4FF99930}"/>
              </a:ext>
            </a:extLst>
          </p:cNvPr>
          <p:cNvPicPr>
            <a:picLocks noChangeAspect="1"/>
          </p:cNvPicPr>
          <p:nvPr/>
        </p:nvPicPr>
        <p:blipFill>
          <a:blip r:embed="rId7"/>
          <a:stretch>
            <a:fillRect/>
          </a:stretch>
        </p:blipFill>
        <p:spPr>
          <a:xfrm>
            <a:off x="2019432" y="808300"/>
            <a:ext cx="1786467" cy="281487"/>
          </a:xfrm>
          <a:prstGeom prst="rect">
            <a:avLst/>
          </a:prstGeom>
        </p:spPr>
      </p:pic>
      <p:sp>
        <p:nvSpPr>
          <p:cNvPr id="7" name="Title 1">
            <a:extLst>
              <a:ext uri="{FF2B5EF4-FFF2-40B4-BE49-F238E27FC236}">
                <a16:creationId xmlns:a16="http://schemas.microsoft.com/office/drawing/2014/main" id="{E9E7DEC2-DEEF-3FB3-A3B2-D59B325CDF7F}"/>
              </a:ext>
            </a:extLst>
          </p:cNvPr>
          <p:cNvSpPr txBox="1">
            <a:spLocks/>
          </p:cNvSpPr>
          <p:nvPr/>
        </p:nvSpPr>
        <p:spPr>
          <a:xfrm>
            <a:off x="667512" y="1461297"/>
            <a:ext cx="5632704" cy="751551"/>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5400" kern="1200">
                <a:solidFill>
                  <a:schemeClr val="tx1">
                    <a:lumMod val="65000"/>
                    <a:lumOff val="35000"/>
                  </a:schemeClr>
                </a:solidFill>
                <a:latin typeface="+mj-lt"/>
                <a:ea typeface="+mj-ea"/>
                <a:cs typeface="+mj-cs"/>
              </a:defRPr>
            </a:lvl1pPr>
          </a:lstStyle>
          <a:p>
            <a:pPr algn="l"/>
            <a:r>
              <a:rPr lang="en-US" sz="2800" b="1" dirty="0">
                <a:latin typeface="Klinic Slab Bold" pitchFamily="2" charset="0"/>
              </a:rPr>
              <a:t>Prospecting</a:t>
            </a:r>
          </a:p>
        </p:txBody>
      </p:sp>
      <p:pic>
        <p:nvPicPr>
          <p:cNvPr id="15" name="Audio 14">
            <a:hlinkClick r:id="" action="ppaction://media"/>
            <a:extLst>
              <a:ext uri="{FF2B5EF4-FFF2-40B4-BE49-F238E27FC236}">
                <a16:creationId xmlns:a16="http://schemas.microsoft.com/office/drawing/2014/main" id="{D5BDE669-D2F5-2435-2E9D-0093545012F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2425379"/>
      </p:ext>
    </p:extLst>
  </p:cSld>
  <p:clrMapOvr>
    <a:masterClrMapping/>
  </p:clrMapOvr>
  <mc:AlternateContent xmlns:mc="http://schemas.openxmlformats.org/markup-compatibility/2006">
    <mc:Choice xmlns:p14="http://schemas.microsoft.com/office/powerpoint/2010/main" Requires="p14">
      <p:transition spd="slow" p14:dur="2000" advTm="10785"/>
    </mc:Choice>
    <mc:Fallback>
      <p:transition spd="slow" advTm="1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86D659-E93A-0FA3-509F-36DCB073EC52}"/>
              </a:ext>
            </a:extLst>
          </p:cNvPr>
          <p:cNvSpPr/>
          <p:nvPr/>
        </p:nvSpPr>
        <p:spPr>
          <a:xfrm>
            <a:off x="6946232" y="0"/>
            <a:ext cx="5245768" cy="6858000"/>
          </a:xfrm>
          <a:prstGeom prst="rect">
            <a:avLst/>
          </a:prstGeom>
          <a:solidFill>
            <a:srgbClr val="73CBB5">
              <a:alpha val="799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10</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Thinking Like a Marketer </a:t>
            </a: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Placeholder 8" descr="Two people having a discussion&#10;&#10;Description automatically generated with medium confidence">
            <a:extLst>
              <a:ext uri="{FF2B5EF4-FFF2-40B4-BE49-F238E27FC236}">
                <a16:creationId xmlns:a16="http://schemas.microsoft.com/office/drawing/2014/main" id="{DC4FC1B2-DAE3-9226-4AA1-2D9DBFADCC34}"/>
              </a:ext>
            </a:extLst>
          </p:cNvPr>
          <p:cNvPicPr>
            <a:picLocks noGrp="1" noChangeAspect="1"/>
          </p:cNvPicPr>
          <p:nvPr>
            <p:ph type="pic" sz="quarter" idx="13"/>
          </p:nvPr>
        </p:nvPicPr>
        <p:blipFill rotWithShape="1">
          <a:blip r:embed="rId5"/>
          <a:srcRect l="23336" t="-93" r="9367" b="1531"/>
          <a:stretch/>
        </p:blipFill>
        <p:spPr>
          <a:xfrm>
            <a:off x="6096000" y="407136"/>
            <a:ext cx="6095999" cy="5949214"/>
          </a:xfrm>
        </p:spPr>
      </p:pic>
      <p:sp>
        <p:nvSpPr>
          <p:cNvPr id="5" name="TextBox 4">
            <a:extLst>
              <a:ext uri="{FF2B5EF4-FFF2-40B4-BE49-F238E27FC236}">
                <a16:creationId xmlns:a16="http://schemas.microsoft.com/office/drawing/2014/main" id="{3E0CA2D8-A291-4534-808B-8A88B8ED852F}"/>
              </a:ext>
            </a:extLst>
          </p:cNvPr>
          <p:cNvSpPr txBox="1"/>
          <p:nvPr/>
        </p:nvSpPr>
        <p:spPr>
          <a:xfrm>
            <a:off x="284918" y="1310894"/>
            <a:ext cx="5565844" cy="4093428"/>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We compete for their attention. What makes you notice somebody?</a:t>
            </a: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Be different from everybody else – they don’t “care” who you are!</a:t>
            </a: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Be energetic – they can’t see you but need to feel your enthusiasm!</a:t>
            </a: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Don’t sell them something; offer them value for free (knowledge)!</a:t>
            </a: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
                <a:srgbClr val="73CBB5"/>
              </a:buClr>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Don’t make them work; do the work for them!</a:t>
            </a:r>
          </a:p>
        </p:txBody>
      </p:sp>
      <p:pic>
        <p:nvPicPr>
          <p:cNvPr id="10" name="Audio 9">
            <a:hlinkClick r:id="" action="ppaction://media"/>
            <a:extLst>
              <a:ext uri="{FF2B5EF4-FFF2-40B4-BE49-F238E27FC236}">
                <a16:creationId xmlns:a16="http://schemas.microsoft.com/office/drawing/2014/main" id="{FF582071-FEBF-2E43-2DCE-6A757F3486E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4627690"/>
      </p:ext>
    </p:extLst>
  </p:cSld>
  <p:clrMapOvr>
    <a:masterClrMapping/>
  </p:clrMapOvr>
  <mc:AlternateContent xmlns:mc="http://schemas.openxmlformats.org/markup-compatibility/2006">
    <mc:Choice xmlns:p14="http://schemas.microsoft.com/office/powerpoint/2010/main" Requires="p14">
      <p:transition spd="slow" p14:dur="2000" advTm="57225"/>
    </mc:Choice>
    <mc:Fallback>
      <p:transition spd="slow" advTm="5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EF8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348333" y="1062164"/>
            <a:ext cx="5689337" cy="1325563"/>
          </a:xfrm>
        </p:spPr>
        <p:txBody>
          <a:bodyPr>
            <a:normAutofit/>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Process &amp; Diligence</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48333" y="2470585"/>
            <a:ext cx="5245036" cy="3023727"/>
          </a:xfrm>
        </p:spPr>
        <p:txBody>
          <a:bodyPr vert="horz" lIns="91440" tIns="45720" rIns="91440" bIns="45720" rtlCol="0" anchor="t">
            <a:normAutofit fontScale="32500" lnSpcReduction="20000"/>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Phone call + voicemail</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Email within 15 minutes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Klinic Slab Book" pitchFamily="2" charset="0"/>
                <a:ea typeface="Calibri" panose="020F0502020204030204" pitchFamily="34" charset="0"/>
                <a:cs typeface="Times New Roman" panose="02020603050405020304" pitchFamily="18" charset="0"/>
              </a:rPr>
              <a:t>Follow up at varied times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Reply to original email</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Show up in person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After you leave…?</a:t>
            </a:r>
          </a:p>
          <a:p>
            <a:pPr defTabSz="457200">
              <a:defRPr/>
            </a:pPr>
            <a:endParaRPr lang="en-US" dirty="0"/>
          </a:p>
        </p:txBody>
      </p:sp>
      <p:sp>
        <p:nvSpPr>
          <p:cNvPr id="16" name="TextBox 15">
            <a:extLst>
              <a:ext uri="{FF2B5EF4-FFF2-40B4-BE49-F238E27FC236}">
                <a16:creationId xmlns:a16="http://schemas.microsoft.com/office/drawing/2014/main" id="{BEC5F6AD-CB1C-355E-6469-C9309C0759D1}"/>
              </a:ext>
            </a:extLst>
          </p:cNvPr>
          <p:cNvSpPr txBox="1"/>
          <p:nvPr/>
        </p:nvSpPr>
        <p:spPr>
          <a:xfrm>
            <a:off x="331217" y="6356350"/>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Process &amp; Diligence</a:t>
            </a:r>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6485273" y="2072653"/>
            <a:ext cx="1053296" cy="0"/>
          </a:xfrm>
          <a:prstGeom prst="line">
            <a:avLst/>
          </a:prstGeom>
          <a:ln w="38100">
            <a:solidFill>
              <a:srgbClr val="EF8A5C"/>
            </a:solidFill>
          </a:ln>
        </p:spPr>
        <p:style>
          <a:lnRef idx="1">
            <a:schemeClr val="accent1"/>
          </a:lnRef>
          <a:fillRef idx="0">
            <a:schemeClr val="accent1"/>
          </a:fillRef>
          <a:effectRef idx="0">
            <a:schemeClr val="accent1"/>
          </a:effectRef>
          <a:fontRef idx="minor">
            <a:schemeClr val="tx1"/>
          </a:fontRef>
        </p:style>
      </p:cxnSp>
      <p:pic>
        <p:nvPicPr>
          <p:cNvPr id="8" name="Picture 7" descr="A person talking on a cell phone&#10;&#10;Description automatically generated with medium confidence">
            <a:extLst>
              <a:ext uri="{FF2B5EF4-FFF2-40B4-BE49-F238E27FC236}">
                <a16:creationId xmlns:a16="http://schemas.microsoft.com/office/drawing/2014/main" id="{FBBF414A-B7F0-05F1-0424-D33E424D9B26}"/>
              </a:ext>
            </a:extLst>
          </p:cNvPr>
          <p:cNvPicPr>
            <a:picLocks noChangeAspect="1"/>
          </p:cNvPicPr>
          <p:nvPr/>
        </p:nvPicPr>
        <p:blipFill>
          <a:blip r:embed="rId4"/>
          <a:stretch>
            <a:fillRect/>
          </a:stretch>
        </p:blipFill>
        <p:spPr>
          <a:xfrm>
            <a:off x="442214" y="1197482"/>
            <a:ext cx="5532920" cy="4189668"/>
          </a:xfrm>
          <a:prstGeom prst="rect">
            <a:avLst/>
          </a:prstGeom>
        </p:spPr>
      </p:pic>
      <p:pic>
        <p:nvPicPr>
          <p:cNvPr id="15" name="Picture 14">
            <a:extLst>
              <a:ext uri="{FF2B5EF4-FFF2-40B4-BE49-F238E27FC236}">
                <a16:creationId xmlns:a16="http://schemas.microsoft.com/office/drawing/2014/main" id="{169A130C-0750-63BF-D1FD-A1D568433834}"/>
              </a:ext>
            </a:extLst>
          </p:cNvPr>
          <p:cNvPicPr>
            <a:picLocks noChangeAspect="1"/>
          </p:cNvPicPr>
          <p:nvPr/>
        </p:nvPicPr>
        <p:blipFill>
          <a:blip r:embed="rId5"/>
          <a:stretch>
            <a:fillRect/>
          </a:stretch>
        </p:blipFill>
        <p:spPr>
          <a:xfrm>
            <a:off x="9193001" y="5080011"/>
            <a:ext cx="1257300" cy="1257300"/>
          </a:xfrm>
          <a:prstGeom prst="rect">
            <a:avLst/>
          </a:prstGeom>
        </p:spPr>
      </p:pic>
      <p:pic>
        <p:nvPicPr>
          <p:cNvPr id="19" name="Picture 18">
            <a:extLst>
              <a:ext uri="{FF2B5EF4-FFF2-40B4-BE49-F238E27FC236}">
                <a16:creationId xmlns:a16="http://schemas.microsoft.com/office/drawing/2014/main" id="{BE135459-E12D-F057-AA24-FB0A13EE170E}"/>
              </a:ext>
            </a:extLst>
          </p:cNvPr>
          <p:cNvPicPr>
            <a:picLocks noChangeAspect="1"/>
          </p:cNvPicPr>
          <p:nvPr/>
        </p:nvPicPr>
        <p:blipFill>
          <a:blip r:embed="rId6"/>
          <a:stretch>
            <a:fillRect/>
          </a:stretch>
        </p:blipFill>
        <p:spPr>
          <a:xfrm>
            <a:off x="10385519" y="3461404"/>
            <a:ext cx="1581049" cy="1581049"/>
          </a:xfrm>
          <a:prstGeom prst="rect">
            <a:avLst/>
          </a:prstGeom>
        </p:spPr>
      </p:pic>
      <p:pic>
        <p:nvPicPr>
          <p:cNvPr id="7" name="Audio 6">
            <a:hlinkClick r:id="" action="ppaction://media"/>
            <a:extLst>
              <a:ext uri="{FF2B5EF4-FFF2-40B4-BE49-F238E27FC236}">
                <a16:creationId xmlns:a16="http://schemas.microsoft.com/office/drawing/2014/main" id="{497A1D10-6A42-9277-7DDE-CE0BB089D3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7296133"/>
      </p:ext>
    </p:extLst>
  </p:cSld>
  <p:clrMapOvr>
    <a:masterClrMapping/>
  </p:clrMapOvr>
  <mc:AlternateContent xmlns:mc="http://schemas.openxmlformats.org/markup-compatibility/2006">
    <mc:Choice xmlns:p14="http://schemas.microsoft.com/office/powerpoint/2010/main" Requires="p14">
      <p:transition spd="slow" p14:dur="2000" advTm="58115"/>
    </mc:Choice>
    <mc:Fallback>
      <p:transition spd="slow" advTm="5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7797359" y="0"/>
            <a:ext cx="4394642" cy="6858000"/>
          </a:xfrm>
          <a:prstGeom prst="rect">
            <a:avLst/>
          </a:prstGeom>
          <a:solidFill>
            <a:srgbClr val="E3DA4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Components of Winning Emails</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821804" y="1901070"/>
            <a:ext cx="4382939" cy="2098313"/>
          </a:xfrm>
        </p:spPr>
        <p:txBody>
          <a:bodyPr/>
          <a:lstStyle/>
          <a:p>
            <a:r>
              <a:rPr kumimoji="0" lang="en-US" sz="24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Your Competition, </a:t>
            </a:r>
          </a:p>
          <a:p>
            <a:r>
              <a:rPr kumimoji="0" lang="en-US" sz="24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In Part</a:t>
            </a:r>
          </a:p>
          <a:p>
            <a:endParaRPr lang="en-US" dirty="0"/>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12</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kumimoji="0" lang="en-US" sz="2400" u="none" strike="noStrike" kern="1200" cap="none" spc="0" normalizeH="0" baseline="0" noProof="0" dirty="0">
                <a:ln>
                  <a:noFill/>
                </a:ln>
                <a:solidFill>
                  <a:schemeClr val="tx1">
                    <a:lumMod val="65000"/>
                    <a:lumOff val="35000"/>
                  </a:schemeClr>
                </a:solidFill>
                <a:effectLst/>
                <a:uLnTx/>
                <a:uFillTx/>
                <a:latin typeface="Klinic Slab Light" pitchFamily="2" charset="0"/>
                <a:cs typeface="Helvetica"/>
              </a:rPr>
              <a:t>Components of Winning Emails</a:t>
            </a:r>
            <a:endParaRPr lang="en-US" sz="2400" dirty="0">
              <a:solidFill>
                <a:schemeClr val="tx1">
                  <a:lumMod val="75000"/>
                  <a:lumOff val="25000"/>
                </a:schemeClr>
              </a:solidFill>
              <a:latin typeface="Klinic Slab Light" pitchFamily="2" charset="0"/>
            </a:endParaRP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E3DA47"/>
            </a:solidFill>
          </a:ln>
        </p:spPr>
        <p:style>
          <a:lnRef idx="1">
            <a:schemeClr val="accent1"/>
          </a:lnRef>
          <a:fillRef idx="0">
            <a:schemeClr val="accent1"/>
          </a:fillRef>
          <a:effectRef idx="0">
            <a:schemeClr val="accent1"/>
          </a:effectRef>
          <a:fontRef idx="minor">
            <a:schemeClr val="tx1"/>
          </a:fontRef>
        </p:style>
      </p:cxnSp>
      <p:pic>
        <p:nvPicPr>
          <p:cNvPr id="9" name="Picture 6" descr="5 Simple Steps to Drastically Improve Email Marketing">
            <a:extLst>
              <a:ext uri="{FF2B5EF4-FFF2-40B4-BE49-F238E27FC236}">
                <a16:creationId xmlns:a16="http://schemas.microsoft.com/office/drawing/2014/main" id="{25D3F75D-9493-FCDB-9F36-5B82B5D6A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39"/>
          <a:stretch/>
        </p:blipFill>
        <p:spPr bwMode="auto">
          <a:xfrm>
            <a:off x="3612354" y="1412896"/>
            <a:ext cx="8370009" cy="4758658"/>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4414F1F5-EFE7-8B93-372C-4336CF3FB2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9821788"/>
      </p:ext>
    </p:extLst>
  </p:cSld>
  <p:clrMapOvr>
    <a:masterClrMapping/>
  </p:clrMapOvr>
  <mc:AlternateContent xmlns:mc="http://schemas.openxmlformats.org/markup-compatibility/2006">
    <mc:Choice xmlns:p14="http://schemas.microsoft.com/office/powerpoint/2010/main" Requires="p14">
      <p:transition spd="slow" p14:dur="2000" advTm="13245"/>
    </mc:Choice>
    <mc:Fallback>
      <p:transition spd="slow" advTm="1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626314" y="680462"/>
            <a:ext cx="5689337" cy="1325563"/>
          </a:xfrm>
        </p:spPr>
        <p:txBody>
          <a:bodyPr>
            <a:normAutofit/>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Components of Winning Emails</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570483" y="2491029"/>
            <a:ext cx="5245036" cy="3023727"/>
          </a:xfrm>
        </p:spPr>
        <p:txBody>
          <a:bodyPr vert="horz" lIns="91440" tIns="45720" rIns="91440" bIns="45720" rtlCol="0" anchor="t">
            <a:normAutofit/>
          </a:bodyPr>
          <a:lstStyle/>
          <a:p>
            <a:pPr marR="0" lvl="0" algn="ctr" defTabSz="4572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The largest factor in determining whether someone opens an email is if they recognize the sender.</a:t>
            </a:r>
          </a:p>
          <a:p>
            <a:pPr marR="0" lvl="0" algn="ctr" defTabSz="457200" rtl="0" eaLnBrk="1" fontAlgn="auto" latinLnBrk="0" hangingPunct="1">
              <a:lnSpc>
                <a:spcPct val="100000"/>
              </a:lnSpc>
              <a:spcBef>
                <a:spcPts val="0"/>
              </a:spcBef>
              <a:spcAft>
                <a:spcPts val="0"/>
              </a:spcAft>
              <a:buClrTx/>
              <a:buSzTx/>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ctr" defTabSz="4572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The people we’re contacting do not recognize us.</a:t>
            </a:r>
          </a:p>
          <a:p>
            <a:pPr marR="0" lvl="0" algn="ctr" defTabSz="457200" rtl="0" eaLnBrk="1" fontAlgn="auto" latinLnBrk="0" hangingPunct="1">
              <a:lnSpc>
                <a:spcPct val="100000"/>
              </a:lnSpc>
              <a:spcBef>
                <a:spcPts val="0"/>
              </a:spcBef>
              <a:spcAft>
                <a:spcPts val="0"/>
              </a:spcAft>
              <a:buClrTx/>
              <a:buSzTx/>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So, we need to stand out.</a:t>
            </a:r>
            <a:endParaRPr kumimoji="0" lang="en-US" sz="2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defTabSz="457200">
              <a:defRPr/>
            </a:pPr>
            <a:endParaRPr lang="en-US" dirty="0"/>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6806115" y="2009246"/>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6FAAF81-933D-B655-74CB-1C9645C4E0F6}"/>
              </a:ext>
            </a:extLst>
          </p:cNvPr>
          <p:cNvPicPr>
            <a:picLocks noChangeAspect="1"/>
          </p:cNvPicPr>
          <p:nvPr/>
        </p:nvPicPr>
        <p:blipFill>
          <a:blip r:embed="rId4"/>
          <a:stretch>
            <a:fillRect/>
          </a:stretch>
        </p:blipFill>
        <p:spPr>
          <a:xfrm>
            <a:off x="8564351" y="4920238"/>
            <a:ext cx="1257300" cy="1257300"/>
          </a:xfrm>
          <a:prstGeom prst="rect">
            <a:avLst/>
          </a:prstGeom>
        </p:spPr>
      </p:pic>
      <p:pic>
        <p:nvPicPr>
          <p:cNvPr id="6" name="Picture 5" descr="A person working on a computer&#10;&#10;Description automatically generated with medium confidence">
            <a:extLst>
              <a:ext uri="{FF2B5EF4-FFF2-40B4-BE49-F238E27FC236}">
                <a16:creationId xmlns:a16="http://schemas.microsoft.com/office/drawing/2014/main" id="{15F2CB2B-23B9-BA54-F963-44A77BE2D9A4}"/>
              </a:ext>
            </a:extLst>
          </p:cNvPr>
          <p:cNvPicPr>
            <a:picLocks noChangeAspect="1"/>
          </p:cNvPicPr>
          <p:nvPr/>
        </p:nvPicPr>
        <p:blipFill rotWithShape="1">
          <a:blip r:embed="rId5"/>
          <a:srcRect l="6150" r="10410"/>
          <a:stretch/>
        </p:blipFill>
        <p:spPr>
          <a:xfrm>
            <a:off x="0" y="838200"/>
            <a:ext cx="6485272" cy="5181600"/>
          </a:xfrm>
          <a:prstGeom prst="rect">
            <a:avLst/>
          </a:prstGeom>
        </p:spPr>
      </p:pic>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kumimoji="0" lang="en-US" sz="1800" u="none" strike="noStrike" kern="1200" cap="none" spc="0" normalizeH="0" baseline="0" noProof="0" dirty="0">
                <a:ln>
                  <a:noFill/>
                </a:ln>
                <a:solidFill>
                  <a:schemeClr val="tx1">
                    <a:lumMod val="65000"/>
                    <a:lumOff val="35000"/>
                  </a:schemeClr>
                </a:solidFill>
                <a:effectLst/>
                <a:uLnTx/>
                <a:uFillTx/>
                <a:latin typeface="Klinic Slab Light" pitchFamily="2" charset="0"/>
                <a:cs typeface="Helvetica"/>
              </a:rPr>
              <a:t>Components of Winning Emails</a:t>
            </a:r>
            <a:endParaRPr lang="en-US" sz="1800" dirty="0">
              <a:solidFill>
                <a:schemeClr val="tx1">
                  <a:lumMod val="75000"/>
                  <a:lumOff val="25000"/>
                </a:schemeClr>
              </a:solidFill>
              <a:latin typeface="Klinic Slab Light" pitchFamily="2" charset="0"/>
            </a:endParaRPr>
          </a:p>
        </p:txBody>
      </p:sp>
      <p:pic>
        <p:nvPicPr>
          <p:cNvPr id="9" name="Audio 8">
            <a:hlinkClick r:id="" action="ppaction://media"/>
            <a:extLst>
              <a:ext uri="{FF2B5EF4-FFF2-40B4-BE49-F238E27FC236}">
                <a16:creationId xmlns:a16="http://schemas.microsoft.com/office/drawing/2014/main" id="{08B6D957-CE76-84D2-53E3-A027178302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731997"/>
      </p:ext>
    </p:extLst>
  </p:cSld>
  <p:clrMapOvr>
    <a:masterClrMapping/>
  </p:clrMapOvr>
  <mc:AlternateContent xmlns:mc="http://schemas.openxmlformats.org/markup-compatibility/2006">
    <mc:Choice xmlns:p14="http://schemas.microsoft.com/office/powerpoint/2010/main" Requires="p14">
      <p:transition spd="slow" p14:dur="2000" advTm="25184"/>
    </mc:Choice>
    <mc:Fallback>
      <p:transition spd="slow" advTm="2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594007" y="292450"/>
            <a:ext cx="5689337" cy="1458119"/>
          </a:xfrm>
        </p:spPr>
        <p:txBody>
          <a:bodyPr>
            <a:normAutofit/>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Components of Winning Emails</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594007" y="1812466"/>
            <a:ext cx="5245036" cy="4682326"/>
          </a:xfrm>
        </p:spPr>
        <p:txBody>
          <a:bodyPr vert="horz" lIns="91440" tIns="45720" rIns="91440" bIns="45720" rtlCol="0" anchor="t">
            <a:normAutofit fontScale="40000" lnSpcReduction="20000"/>
          </a:bodyPr>
          <a:lstStyle/>
          <a:p>
            <a:pPr defTabSz="457200">
              <a:lnSpc>
                <a:spcPct val="170000"/>
              </a:lnSpc>
              <a:defRPr/>
            </a:pPr>
            <a:r>
              <a:rPr kumimoji="0" lang="en-US" sz="5100" i="0" u="none" strike="noStrike" kern="1200" cap="none" spc="0" normalizeH="0" baseline="0" noProof="0" dirty="0">
                <a:ln>
                  <a:noFill/>
                </a:ln>
                <a:solidFill>
                  <a:schemeClr val="tx1"/>
                </a:solidFill>
                <a:effectLst/>
                <a:uLnTx/>
                <a:uFillTx/>
                <a:latin typeface="Klinic Slab Book" pitchFamily="2" charset="0"/>
                <a:ea typeface="Calibri" panose="020F0502020204030204" pitchFamily="34" charset="0"/>
                <a:cs typeface="Times New Roman" panose="02020603050405020304" pitchFamily="18" charset="0"/>
              </a:rPr>
              <a:t>Each part counts!</a:t>
            </a:r>
          </a:p>
          <a:p>
            <a:pPr marR="0" lvl="0" algn="l" defTabSz="457200" rtl="0" eaLnBrk="1" fontAlgn="auto" latinLnBrk="0" hangingPunct="1">
              <a:lnSpc>
                <a:spcPct val="100000"/>
              </a:lnSpc>
              <a:spcBef>
                <a:spcPts val="0"/>
              </a:spcBef>
              <a:spcAft>
                <a:spcPts val="0"/>
              </a:spcAft>
              <a:buClrTx/>
              <a:buSzTx/>
              <a:tabLst/>
              <a:defRPr/>
            </a:pPr>
            <a:endPar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a:t>
            </a:r>
          </a:p>
          <a:p>
            <a:pPr marR="0" lvl="0" algn="l" defTabSz="457200" rtl="0" eaLnBrk="1" fontAlgn="auto" latinLnBrk="0" hangingPunct="1">
              <a:lnSpc>
                <a:spcPct val="100000"/>
              </a:lnSpc>
              <a:spcBef>
                <a:spcPts val="0"/>
              </a:spcBef>
              <a:spcAft>
                <a:spcPts val="0"/>
              </a:spcAft>
              <a:buClrTx/>
              <a:buSzTx/>
              <a:tabLst/>
              <a:defRPr/>
            </a:pPr>
            <a:endPar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Get attention by using their name, ask intriguing question; make them open it</a:t>
            </a:r>
          </a:p>
          <a:p>
            <a:pPr marR="0" lvl="0" algn="l" defTabSz="457200" rtl="0" eaLnBrk="1" fontAlgn="auto" latinLnBrk="0" hangingPunct="1">
              <a:lnSpc>
                <a:spcPct val="100000"/>
              </a:lnSpc>
              <a:spcBef>
                <a:spcPts val="0"/>
              </a:spcBef>
              <a:spcAft>
                <a:spcPts val="0"/>
              </a:spcAft>
              <a:buClrTx/>
              <a:buSzTx/>
              <a:tabLst/>
              <a:defRPr/>
            </a:pPr>
            <a:endPar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Intro</a:t>
            </a:r>
            <a:r>
              <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endPar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2900" dirty="0">
                <a:solidFill>
                  <a:prstClr val="black"/>
                </a:solidFill>
                <a:latin typeface="Klinic Slab Book" pitchFamily="2" charset="0"/>
                <a:ea typeface="Calibri" panose="020F0502020204030204" pitchFamily="34" charset="0"/>
                <a:cs typeface="Times New Roman" panose="02020603050405020304" pitchFamily="18" charset="0"/>
              </a:rPr>
              <a:t>Draw out pain and c</a:t>
            </a:r>
            <a:r>
              <a:rPr kumimoji="0" lang="en-US" sz="2900" i="0" u="none" strike="noStrike" kern="1200" cap="none" spc="0" normalizeH="0" baseline="0" noProof="0" dirty="0" err="1">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ommunicate</a:t>
            </a:r>
            <a:r>
              <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value proposition</a:t>
            </a:r>
          </a:p>
          <a:p>
            <a:pPr marR="0" lvl="0" algn="l" defTabSz="457200" rtl="0" eaLnBrk="1" fontAlgn="auto" latinLnBrk="0" hangingPunct="1">
              <a:lnSpc>
                <a:spcPct val="100000"/>
              </a:lnSpc>
              <a:spcBef>
                <a:spcPts val="0"/>
              </a:spcBef>
              <a:spcAft>
                <a:spcPts val="0"/>
              </a:spcAft>
              <a:buClrTx/>
              <a:buSzTx/>
              <a:tabLst/>
              <a:defRPr/>
            </a:pPr>
            <a:endPar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“The Ask” </a:t>
            </a:r>
          </a:p>
          <a:p>
            <a:pPr marR="0" lvl="0" algn="l" defTabSz="457200" rtl="0" eaLnBrk="1" fontAlgn="auto" latinLnBrk="0" hangingPunct="1">
              <a:lnSpc>
                <a:spcPct val="100000"/>
              </a:lnSpc>
              <a:spcBef>
                <a:spcPts val="0"/>
              </a:spcBef>
              <a:spcAft>
                <a:spcPts val="0"/>
              </a:spcAft>
              <a:buClrTx/>
              <a:buSzTx/>
              <a:tabLst/>
              <a:defRPr/>
            </a:pPr>
            <a:endParaRPr lang="en-US" sz="2900" b="1"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Use </a:t>
            </a:r>
            <a:r>
              <a:rPr kumimoji="0" lang="en-US" sz="2900" i="0" u="none" strike="noStrike" kern="1200" cap="none" spc="0" normalizeH="0" baseline="0" noProof="0" dirty="0" err="1">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fon</a:t>
            </a:r>
            <a:r>
              <a:rPr lang="en-US" sz="2900" dirty="0">
                <a:solidFill>
                  <a:prstClr val="black"/>
                </a:solidFill>
                <a:latin typeface="Klinic Slab Book" pitchFamily="2" charset="0"/>
                <a:ea typeface="Calibri" panose="020F0502020204030204" pitchFamily="34" charset="0"/>
                <a:cs typeface="Times New Roman" panose="02020603050405020304" pitchFamily="18" charset="0"/>
              </a:rPr>
              <a:t>t size and bolding to d</a:t>
            </a:r>
            <a:r>
              <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raw their eye; be specific and make it easy</a:t>
            </a:r>
          </a:p>
          <a:p>
            <a:pPr marR="0" lvl="0" algn="l" defTabSz="457200" rtl="0" eaLnBrk="1" fontAlgn="auto" latinLnBrk="0" hangingPunct="1">
              <a:lnSpc>
                <a:spcPct val="100000"/>
              </a:lnSpc>
              <a:spcBef>
                <a:spcPts val="0"/>
              </a:spcBef>
              <a:spcAft>
                <a:spcPts val="0"/>
              </a:spcAft>
              <a:buClrTx/>
              <a:buSzTx/>
              <a:tabLst/>
              <a:defRPr/>
            </a:pPr>
            <a:endParaRPr kumimoji="0" lang="en-US" sz="33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Content</a:t>
            </a:r>
            <a:endParaRPr lang="en-US" sz="3300" b="1"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kumimoji="0" lang="en-US" sz="29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Reinforce value proposition, give a “freebie” to generate more interest</a:t>
            </a:r>
          </a:p>
          <a:p>
            <a:pPr marR="0" lvl="0" algn="l" defTabSz="457200" rtl="0" eaLnBrk="1" fontAlgn="auto" latinLnBrk="0" hangingPunct="1">
              <a:lnSpc>
                <a:spcPct val="100000"/>
              </a:lnSpc>
              <a:spcBef>
                <a:spcPts val="0"/>
              </a:spcBef>
              <a:spcAft>
                <a:spcPts val="0"/>
              </a:spcAft>
              <a:buClrTx/>
              <a:buSzTx/>
              <a:tabLst/>
              <a:defRPr/>
            </a:pPr>
            <a:endPar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Image</a:t>
            </a:r>
          </a:p>
          <a:p>
            <a:pPr marR="0" lvl="0" algn="l" defTabSz="457200" rtl="0" eaLnBrk="1" fontAlgn="auto" latinLnBrk="0" hangingPunct="1">
              <a:lnSpc>
                <a:spcPct val="100000"/>
              </a:lnSpc>
              <a:spcBef>
                <a:spcPts val="0"/>
              </a:spcBef>
              <a:spcAft>
                <a:spcPts val="0"/>
              </a:spcAft>
              <a:buClrTx/>
              <a:buSzTx/>
              <a:tabLst/>
              <a:defRPr/>
            </a:pPr>
            <a:r>
              <a:rPr kumimoji="0" lang="en-US" sz="33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kumimoji="0" lang="en-US" sz="29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Provide immediate proof; tell the story with a pretty picture</a:t>
            </a:r>
          </a:p>
          <a:p>
            <a:pPr defTabSz="457200">
              <a:defRPr/>
            </a:pPr>
            <a:endParaRPr lang="en-US" dirty="0"/>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6773808" y="1687512"/>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pic>
        <p:nvPicPr>
          <p:cNvPr id="6" name="Picture 5" descr="A person working on a computer&#10;&#10;Description automatically generated with medium confidence">
            <a:extLst>
              <a:ext uri="{FF2B5EF4-FFF2-40B4-BE49-F238E27FC236}">
                <a16:creationId xmlns:a16="http://schemas.microsoft.com/office/drawing/2014/main" id="{15F2CB2B-23B9-BA54-F963-44A77BE2D9A4}"/>
              </a:ext>
            </a:extLst>
          </p:cNvPr>
          <p:cNvPicPr>
            <a:picLocks noChangeAspect="1"/>
          </p:cNvPicPr>
          <p:nvPr/>
        </p:nvPicPr>
        <p:blipFill rotWithShape="1">
          <a:blip r:embed="rId4"/>
          <a:srcRect l="6150" r="10410"/>
          <a:stretch/>
        </p:blipFill>
        <p:spPr>
          <a:xfrm>
            <a:off x="0" y="838200"/>
            <a:ext cx="6485272" cy="5181600"/>
          </a:xfrm>
          <a:prstGeom prst="rect">
            <a:avLst/>
          </a:prstGeom>
        </p:spPr>
      </p:pic>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kumimoji="0" lang="en-US" sz="1800" u="none" strike="noStrike" kern="1200" cap="none" spc="0" normalizeH="0" baseline="0" noProof="0" dirty="0">
                <a:ln>
                  <a:noFill/>
                </a:ln>
                <a:solidFill>
                  <a:schemeClr val="tx1">
                    <a:lumMod val="65000"/>
                    <a:lumOff val="35000"/>
                  </a:schemeClr>
                </a:solidFill>
                <a:effectLst/>
                <a:uLnTx/>
                <a:uFillTx/>
                <a:latin typeface="Klinic Slab Light" pitchFamily="2" charset="0"/>
                <a:cs typeface="Helvetica"/>
              </a:rPr>
              <a:t>Components of Winning Emails</a:t>
            </a:r>
            <a:endParaRPr lang="en-US" sz="1800" dirty="0">
              <a:solidFill>
                <a:schemeClr val="tx1">
                  <a:lumMod val="65000"/>
                  <a:lumOff val="35000"/>
                </a:schemeClr>
              </a:solidFill>
              <a:latin typeface="Klinic Slab Light" pitchFamily="2" charset="0"/>
            </a:endParaRPr>
          </a:p>
        </p:txBody>
      </p:sp>
      <p:pic>
        <p:nvPicPr>
          <p:cNvPr id="8" name="Audio 7">
            <a:hlinkClick r:id="" action="ppaction://media"/>
            <a:extLst>
              <a:ext uri="{FF2B5EF4-FFF2-40B4-BE49-F238E27FC236}">
                <a16:creationId xmlns:a16="http://schemas.microsoft.com/office/drawing/2014/main" id="{FB47C7B1-E4CB-CAFD-A201-71C37B38BC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0639618"/>
      </p:ext>
    </p:extLst>
  </p:cSld>
  <p:clrMapOvr>
    <a:masterClrMapping/>
  </p:clrMapOvr>
  <mc:AlternateContent xmlns:mc="http://schemas.openxmlformats.org/markup-compatibility/2006">
    <mc:Choice xmlns:p14="http://schemas.microsoft.com/office/powerpoint/2010/main" Requires="p14">
      <p:transition spd="slow" p14:dur="2000" advTm="62156"/>
    </mc:Choice>
    <mc:Fallback>
      <p:transition spd="slow" advTm="6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Communication Examples</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821804" y="1789038"/>
            <a:ext cx="4382939" cy="2098313"/>
          </a:xfrm>
        </p:spPr>
        <p:txBody>
          <a:bodyPr/>
          <a:lstStyle/>
          <a:p>
            <a:r>
              <a:rPr kumimoji="0" lang="en-US" sz="2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How </a:t>
            </a:r>
            <a:r>
              <a:rPr kumimoji="0" lang="en-US" sz="24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NOT</a:t>
            </a:r>
            <a:r>
              <a:rPr kumimoji="0" lang="en-US" sz="2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to Prospect</a:t>
            </a:r>
          </a:p>
          <a:p>
            <a:endParaRPr kumimoji="0" lang="en-US" sz="24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15</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kumimoji="0" lang="en-US" sz="2400" u="none" strike="noStrike" kern="1200" cap="none" spc="0" normalizeH="0" baseline="0" noProof="0" dirty="0">
                <a:ln>
                  <a:noFill/>
                </a:ln>
                <a:solidFill>
                  <a:schemeClr val="tx1">
                    <a:lumMod val="65000"/>
                    <a:lumOff val="35000"/>
                  </a:schemeClr>
                </a:solidFill>
                <a:effectLst/>
                <a:uLnTx/>
                <a:uFillTx/>
                <a:latin typeface="Klinic Slab Book" pitchFamily="2" charset="0"/>
                <a:cs typeface="Helvetica"/>
              </a:rPr>
              <a:t>Communication Examples</a:t>
            </a:r>
            <a:endParaRPr lang="en-US" sz="2400" dirty="0">
              <a:solidFill>
                <a:schemeClr val="tx1">
                  <a:lumMod val="75000"/>
                  <a:lumOff val="25000"/>
                </a:schemeClr>
              </a:solidFill>
              <a:latin typeface="Klinic Slab Book" pitchFamily="2" charset="0"/>
            </a:endParaRP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4FC595-38B9-EAA6-9B32-9BAE4903902F}"/>
              </a:ext>
            </a:extLst>
          </p:cNvPr>
          <p:cNvSpPr/>
          <p:nvPr/>
        </p:nvSpPr>
        <p:spPr>
          <a:xfrm>
            <a:off x="830738" y="2383556"/>
            <a:ext cx="6275916" cy="3416320"/>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Smith System School Furniture</a:t>
            </a:r>
            <a:b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b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John,</a:t>
            </a:r>
          </a:p>
          <a:p>
            <a:pPr marR="0" lvl="0" algn="l" defTabSz="457200" rtl="0" eaLnBrk="1" fontAlgn="auto" latinLnBrk="0" hangingPunct="1">
              <a:lnSpc>
                <a:spcPct val="100000"/>
              </a:lnSpc>
              <a:spcBef>
                <a:spcPts val="0"/>
              </a:spcBef>
              <a:spcAft>
                <a:spcPts val="0"/>
              </a:spcAft>
              <a:buClrTx/>
              <a:buSzTx/>
              <a:tabLst/>
              <a:defRPr/>
            </a:pPr>
            <a:endParaRPr lang="en-US" sz="12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My name is Bill with Smith System and we are a leading K-12 school furniture manufacturer with successful projects all over the country. </a:t>
            </a: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I see you are building a new school. Are you available to meet?</a:t>
            </a:r>
          </a:p>
          <a:p>
            <a:pPr marR="0" lvl="0" algn="l" defTabSz="457200" rtl="0" eaLnBrk="1" fontAlgn="auto" latinLnBrk="0" hangingPunct="1">
              <a:lnSpc>
                <a:spcPct val="100000"/>
              </a:lnSpc>
              <a:spcBef>
                <a:spcPts val="0"/>
              </a:spcBef>
              <a:spcAft>
                <a:spcPts val="0"/>
              </a:spcAft>
              <a:buClrTx/>
              <a:buSzTx/>
              <a:tabLst/>
              <a:defRPr/>
            </a:pPr>
            <a:endParaRPr lang="en-US" sz="12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Our furniture is perfect for classrooms, makerspaces, STEM, commons, libraries, media centers, e-sports, outdoors spaces, and more. I could bring out samples to show you the quality. We are a mid-market price point, not too expensive, and you can choose from many different colors.</a:t>
            </a:r>
          </a:p>
          <a:p>
            <a:pPr marR="0" lvl="0" algn="l" defTabSz="457200" rtl="0" eaLnBrk="1" fontAlgn="auto" latinLnBrk="0" hangingPunct="1">
              <a:lnSpc>
                <a:spcPct val="100000"/>
              </a:lnSpc>
              <a:spcBef>
                <a:spcPts val="0"/>
              </a:spcBef>
              <a:spcAft>
                <a:spcPts val="0"/>
              </a:spcAft>
              <a:buClrTx/>
              <a:buSzTx/>
              <a:tabLst/>
              <a:defRPr/>
            </a:pPr>
            <a:endParaRPr lang="en-US" sz="12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I’ve attached our full line catalog, a look book, and price list so you can learn more about us.</a:t>
            </a:r>
          </a:p>
          <a:p>
            <a:pPr marR="0" lvl="0" algn="l" defTabSz="457200" rtl="0" eaLnBrk="1" fontAlgn="auto" latinLnBrk="0" hangingPunct="1">
              <a:lnSpc>
                <a:spcPct val="100000"/>
              </a:lnSpc>
              <a:spcBef>
                <a:spcPts val="0"/>
              </a:spcBef>
              <a:spcAft>
                <a:spcPts val="0"/>
              </a:spcAft>
              <a:buClrTx/>
              <a:buSzTx/>
              <a:tabLst/>
              <a:defRPr/>
            </a:pPr>
            <a:endParaRPr lang="en-US" sz="12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Hope to hear from you soon.</a:t>
            </a:r>
          </a:p>
          <a:p>
            <a:pPr marR="0" lvl="0" algn="l" defTabSz="457200" rtl="0" eaLnBrk="1" fontAlgn="auto" latinLnBrk="0" hangingPunct="1">
              <a:lnSpc>
                <a:spcPct val="100000"/>
              </a:lnSpc>
              <a:spcBef>
                <a:spcPts val="0"/>
              </a:spcBef>
              <a:spcAft>
                <a:spcPts val="0"/>
              </a:spcAft>
              <a:buClrTx/>
              <a:buSzTx/>
              <a:tabLst/>
              <a:defRPr/>
            </a:pPr>
            <a:endParaRPr lang="en-US" sz="12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Best regards,</a:t>
            </a: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Bill</a:t>
            </a:r>
          </a:p>
        </p:txBody>
      </p:sp>
      <p:pic>
        <p:nvPicPr>
          <p:cNvPr id="17" name="Picture 16" descr="A person in a red shirt&#10;&#10;Description automatically generated with medium confidence">
            <a:extLst>
              <a:ext uri="{FF2B5EF4-FFF2-40B4-BE49-F238E27FC236}">
                <a16:creationId xmlns:a16="http://schemas.microsoft.com/office/drawing/2014/main" id="{DABF13B5-B5E5-DF37-25CD-173B49401E61}"/>
              </a:ext>
            </a:extLst>
          </p:cNvPr>
          <p:cNvPicPr>
            <a:picLocks noChangeAspect="1"/>
          </p:cNvPicPr>
          <p:nvPr/>
        </p:nvPicPr>
        <p:blipFill>
          <a:blip r:embed="rId5"/>
          <a:stretch>
            <a:fillRect/>
          </a:stretch>
        </p:blipFill>
        <p:spPr>
          <a:xfrm>
            <a:off x="7489414" y="1656375"/>
            <a:ext cx="3848383" cy="3513741"/>
          </a:xfrm>
          <a:prstGeom prst="rect">
            <a:avLst/>
          </a:prstGeom>
        </p:spPr>
      </p:pic>
      <p:pic>
        <p:nvPicPr>
          <p:cNvPr id="11" name="Audio 10">
            <a:hlinkClick r:id="" action="ppaction://media"/>
            <a:extLst>
              <a:ext uri="{FF2B5EF4-FFF2-40B4-BE49-F238E27FC236}">
                <a16:creationId xmlns:a16="http://schemas.microsoft.com/office/drawing/2014/main" id="{C5970933-BB2F-A6CF-3962-C6E17B9F01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481485"/>
      </p:ext>
    </p:extLst>
  </p:cSld>
  <p:clrMapOvr>
    <a:masterClrMapping/>
  </p:clrMapOvr>
  <mc:AlternateContent xmlns:mc="http://schemas.openxmlformats.org/markup-compatibility/2006">
    <mc:Choice xmlns:p14="http://schemas.microsoft.com/office/powerpoint/2010/main" Requires="p14">
      <p:transition spd="slow" p14:dur="2000" advTm="53394"/>
    </mc:Choice>
    <mc:Fallback>
      <p:transition spd="slow" advTm="5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Communication Examples</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821804" y="1850272"/>
            <a:ext cx="4382939" cy="2098313"/>
          </a:xfrm>
        </p:spPr>
        <p:txBody>
          <a:bodyPr/>
          <a:lstStyle/>
          <a:p>
            <a:r>
              <a:rPr kumimoji="0" lang="en-US" sz="2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a:t>
            </a:r>
            <a:r>
              <a:rPr lang="en-US" sz="2400" dirty="0">
                <a:solidFill>
                  <a:prstClr val="black"/>
                </a:solidFill>
                <a:latin typeface="Klinic Slab Book" pitchFamily="2" charset="0"/>
                <a:ea typeface="Calibri" panose="020F0502020204030204" pitchFamily="34" charset="0"/>
                <a:cs typeface="Times New Roman" panose="02020603050405020304" pitchFamily="18" charset="0"/>
              </a:rPr>
              <a:t>: </a:t>
            </a:r>
            <a:r>
              <a:rPr kumimoji="0" lang="en-US" sz="24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 </a:t>
            </a:r>
          </a:p>
          <a:p>
            <a:endParaRPr lang="en-US" dirty="0"/>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16</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kumimoji="0" lang="en-US" sz="2400" u="none" strike="noStrike" kern="1200" cap="none" spc="0" normalizeH="0" baseline="0" noProof="0" dirty="0">
                <a:ln>
                  <a:noFill/>
                </a:ln>
                <a:solidFill>
                  <a:schemeClr val="tx1">
                    <a:lumMod val="65000"/>
                    <a:lumOff val="35000"/>
                  </a:schemeClr>
                </a:solidFill>
                <a:effectLst/>
                <a:uLnTx/>
                <a:uFillTx/>
                <a:latin typeface="Klinic Slab Book" pitchFamily="2" charset="0"/>
                <a:cs typeface="Helvetica"/>
              </a:rPr>
              <a:t>Communication Examples</a:t>
            </a:r>
            <a:endParaRPr lang="en-US" sz="2400" dirty="0">
              <a:solidFill>
                <a:schemeClr val="tx1">
                  <a:lumMod val="75000"/>
                  <a:lumOff val="25000"/>
                </a:schemeClr>
              </a:solidFill>
              <a:latin typeface="Klinic Slab Book" pitchFamily="2" charset="0"/>
            </a:endParaRP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4FC595-38B9-EAA6-9B32-9BAE4903902F}"/>
              </a:ext>
            </a:extLst>
          </p:cNvPr>
          <p:cNvSpPr/>
          <p:nvPr/>
        </p:nvSpPr>
        <p:spPr>
          <a:xfrm>
            <a:off x="1348452" y="2560603"/>
            <a:ext cx="6275916" cy="553998"/>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John, Furniture Buying Process…. Thoughts?</a:t>
            </a:r>
            <a:b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b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p:txBody>
      </p:sp>
      <p:pic>
        <p:nvPicPr>
          <p:cNvPr id="14" name="Picture 13" descr="A person holding up the middle finger&#10;&#10;Description automatically generated with medium confidence">
            <a:extLst>
              <a:ext uri="{FF2B5EF4-FFF2-40B4-BE49-F238E27FC236}">
                <a16:creationId xmlns:a16="http://schemas.microsoft.com/office/drawing/2014/main" id="{81172739-47DE-1F15-94A8-D2AD6E422373}"/>
              </a:ext>
            </a:extLst>
          </p:cNvPr>
          <p:cNvPicPr>
            <a:picLocks noChangeAspect="1"/>
          </p:cNvPicPr>
          <p:nvPr/>
        </p:nvPicPr>
        <p:blipFill rotWithShape="1">
          <a:blip r:embed="rId5"/>
          <a:srcRect l="8414" r="5625"/>
          <a:stretch/>
        </p:blipFill>
        <p:spPr>
          <a:xfrm>
            <a:off x="7460096" y="1656376"/>
            <a:ext cx="4043620" cy="3481967"/>
          </a:xfrm>
          <a:prstGeom prst="rect">
            <a:avLst/>
          </a:prstGeom>
        </p:spPr>
      </p:pic>
      <p:sp>
        <p:nvSpPr>
          <p:cNvPr id="12" name="TextBox 11">
            <a:extLst>
              <a:ext uri="{FF2B5EF4-FFF2-40B4-BE49-F238E27FC236}">
                <a16:creationId xmlns:a16="http://schemas.microsoft.com/office/drawing/2014/main" id="{1A0373CA-7925-BCC9-8EC2-5F9B39AC0955}"/>
              </a:ext>
            </a:extLst>
          </p:cNvPr>
          <p:cNvSpPr txBox="1"/>
          <p:nvPr/>
        </p:nvSpPr>
        <p:spPr>
          <a:xfrm>
            <a:off x="668907" y="3266547"/>
            <a:ext cx="6096000" cy="400110"/>
          </a:xfrm>
          <a:prstGeom prst="rect">
            <a:avLst/>
          </a:prstGeom>
          <a:noFill/>
        </p:spPr>
        <p:txBody>
          <a:bodyPr wrap="square">
            <a:spAutoFit/>
          </a:bodyPr>
          <a:lstStyle/>
          <a:p>
            <a:r>
              <a:rPr lang="en-US" sz="2000" dirty="0">
                <a:latin typeface="Klinic Slab Medium" pitchFamily="2" charset="0"/>
              </a:rPr>
              <a:t>Personalized subject line with question</a:t>
            </a:r>
          </a:p>
        </p:txBody>
      </p:sp>
      <p:cxnSp>
        <p:nvCxnSpPr>
          <p:cNvPr id="15" name="Straight Arrow Connector 14">
            <a:extLst>
              <a:ext uri="{FF2B5EF4-FFF2-40B4-BE49-F238E27FC236}">
                <a16:creationId xmlns:a16="http://schemas.microsoft.com/office/drawing/2014/main" id="{D05918E2-4CE8-9A23-EECF-DE46C5B77CCE}"/>
              </a:ext>
            </a:extLst>
          </p:cNvPr>
          <p:cNvCxnSpPr>
            <a:cxnSpLocks/>
          </p:cNvCxnSpPr>
          <p:nvPr/>
        </p:nvCxnSpPr>
        <p:spPr>
          <a:xfrm>
            <a:off x="668907" y="2769870"/>
            <a:ext cx="679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AAE926C0-6C8C-9ECF-E500-26D8C7C3E1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6615875"/>
      </p:ext>
    </p:extLst>
  </p:cSld>
  <p:clrMapOvr>
    <a:masterClrMapping/>
  </p:clrMapOvr>
  <mc:AlternateContent xmlns:mc="http://schemas.openxmlformats.org/markup-compatibility/2006">
    <mc:Choice xmlns:p14="http://schemas.microsoft.com/office/powerpoint/2010/main" Requires="p14">
      <p:transition spd="slow" p14:dur="2000" advTm="20900"/>
    </mc:Choice>
    <mc:Fallback>
      <p:transition spd="slow" advTm="2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Communication Examples</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17</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kumimoji="0" lang="en-US" sz="2400" u="none" strike="noStrike" kern="1200" cap="none" spc="0" normalizeH="0" baseline="0" noProof="0" dirty="0">
                <a:ln>
                  <a:noFill/>
                </a:ln>
                <a:solidFill>
                  <a:schemeClr val="tx1">
                    <a:lumMod val="65000"/>
                    <a:lumOff val="35000"/>
                  </a:schemeClr>
                </a:solidFill>
                <a:effectLst/>
                <a:uLnTx/>
                <a:uFillTx/>
                <a:latin typeface="Klinic Slab Book" pitchFamily="2" charset="0"/>
                <a:cs typeface="Helvetica"/>
              </a:rPr>
              <a:t>Communication Examples</a:t>
            </a:r>
            <a:endParaRPr lang="en-US" sz="2400" dirty="0">
              <a:solidFill>
                <a:schemeClr val="tx1">
                  <a:lumMod val="75000"/>
                  <a:lumOff val="25000"/>
                </a:schemeClr>
              </a:solidFill>
              <a:latin typeface="Klinic Slab Book" pitchFamily="2" charset="0"/>
            </a:endParaRP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4FC595-38B9-EAA6-9B32-9BAE4903902F}"/>
              </a:ext>
            </a:extLst>
          </p:cNvPr>
          <p:cNvSpPr/>
          <p:nvPr/>
        </p:nvSpPr>
        <p:spPr>
          <a:xfrm>
            <a:off x="688284" y="1546914"/>
            <a:ext cx="6275916" cy="553998"/>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John, Furniture Buying Process - Thoughts</a:t>
            </a:r>
            <a:r>
              <a:rPr kumimoji="0" lang="en-US"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a:t>
            </a:r>
            <a:b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b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p:txBody>
      </p:sp>
      <p:pic>
        <p:nvPicPr>
          <p:cNvPr id="14" name="Picture 13" descr="A person holding up the middle finger&#10;&#10;Description automatically generated with medium confidence">
            <a:extLst>
              <a:ext uri="{FF2B5EF4-FFF2-40B4-BE49-F238E27FC236}">
                <a16:creationId xmlns:a16="http://schemas.microsoft.com/office/drawing/2014/main" id="{81172739-47DE-1F15-94A8-D2AD6E422373}"/>
              </a:ext>
            </a:extLst>
          </p:cNvPr>
          <p:cNvPicPr>
            <a:picLocks noChangeAspect="1"/>
          </p:cNvPicPr>
          <p:nvPr/>
        </p:nvPicPr>
        <p:blipFill rotWithShape="1">
          <a:blip r:embed="rId5"/>
          <a:srcRect l="8414" r="5625"/>
          <a:stretch/>
        </p:blipFill>
        <p:spPr>
          <a:xfrm>
            <a:off x="7460096" y="1656376"/>
            <a:ext cx="4043620" cy="3481967"/>
          </a:xfrm>
          <a:prstGeom prst="rect">
            <a:avLst/>
          </a:prstGeom>
        </p:spPr>
      </p:pic>
      <p:sp>
        <p:nvSpPr>
          <p:cNvPr id="4" name="Text Placeholder 9">
            <a:extLst>
              <a:ext uri="{FF2B5EF4-FFF2-40B4-BE49-F238E27FC236}">
                <a16:creationId xmlns:a16="http://schemas.microsoft.com/office/drawing/2014/main" id="{4CD8834A-EFC2-C041-7BA1-D88C6D6D4EBD}"/>
              </a:ext>
            </a:extLst>
          </p:cNvPr>
          <p:cNvSpPr txBox="1">
            <a:spLocks/>
          </p:cNvSpPr>
          <p:nvPr/>
        </p:nvSpPr>
        <p:spPr>
          <a:xfrm>
            <a:off x="668907" y="2078798"/>
            <a:ext cx="4382939" cy="2098313"/>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sz="1400" kern="1200">
                <a:solidFill>
                  <a:schemeClr val="tx1">
                    <a:lumMod val="65000"/>
                    <a:lumOff val="35000"/>
                  </a:schemeClr>
                </a:solidFill>
                <a:latin typeface="+mn-lt"/>
                <a:ea typeface="+mn-ea"/>
                <a:cs typeface="+mn-cs"/>
              </a:defRPr>
            </a:lvl1pPr>
            <a:lvl2pPr marL="4572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2pPr>
            <a:lvl3pPr marL="9144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3pPr>
            <a:lvl4pPr marL="13716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4pPr>
            <a:lvl5pPr marL="18288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prstClr val="black"/>
                </a:solidFill>
                <a:latin typeface="Klinic Slab Book" pitchFamily="2" charset="0"/>
                <a:ea typeface="Calibri" panose="020F0502020204030204" pitchFamily="34" charset="0"/>
                <a:cs typeface="Times New Roman" panose="02020603050405020304" pitchFamily="18" charset="0"/>
              </a:rPr>
              <a:t>Intro: </a:t>
            </a:r>
            <a:r>
              <a:rPr lang="en-US" sz="2400" dirty="0">
                <a:latin typeface="Klinic Slab Book" pitchFamily="2" charset="0"/>
                <a:ea typeface="Calibri" panose="020F0502020204030204" pitchFamily="34" charset="0"/>
                <a:cs typeface="Times New Roman" panose="02020603050405020304" pitchFamily="18" charset="0"/>
              </a:rPr>
              <a:t> </a:t>
            </a:r>
          </a:p>
          <a:p>
            <a:endParaRPr lang="en-US" dirty="0"/>
          </a:p>
        </p:txBody>
      </p:sp>
      <p:sp>
        <p:nvSpPr>
          <p:cNvPr id="9" name="TextBox 8">
            <a:extLst>
              <a:ext uri="{FF2B5EF4-FFF2-40B4-BE49-F238E27FC236}">
                <a16:creationId xmlns:a16="http://schemas.microsoft.com/office/drawing/2014/main" id="{55037A98-8D7A-A7BF-0D0F-A02D17DAE2A6}"/>
              </a:ext>
            </a:extLst>
          </p:cNvPr>
          <p:cNvSpPr txBox="1"/>
          <p:nvPr/>
        </p:nvSpPr>
        <p:spPr>
          <a:xfrm>
            <a:off x="1373194" y="2576821"/>
            <a:ext cx="5742669" cy="313932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8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John,</a:t>
            </a:r>
          </a:p>
          <a:p>
            <a:pPr marR="0" lvl="0" algn="l" defTabSz="457200" rtl="0" eaLnBrk="1" fontAlgn="auto" latinLnBrk="0" hangingPunct="1">
              <a:lnSpc>
                <a:spcPct val="100000"/>
              </a:lnSpc>
              <a:spcBef>
                <a:spcPts val="0"/>
              </a:spcBef>
              <a:spcAft>
                <a:spcPts val="0"/>
              </a:spcAft>
              <a:buClrTx/>
              <a:buSzTx/>
              <a:tabLst/>
              <a:defRPr/>
            </a:pPr>
            <a:endParaRPr kumimoji="0" lang="en-US" sz="18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8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 just left you a voicemail – that many Superintendents I speak with haven’t purchased furniture for entire schools and often feel overwhelmed by the whole process</a:t>
            </a:r>
            <a:r>
              <a:rPr lang="en-US" sz="1800" dirty="0">
                <a:solidFill>
                  <a:prstClr val="black"/>
                </a:solidFill>
                <a:latin typeface="Klinic Slab Book" pitchFamily="2" charset="0"/>
                <a:ea typeface="Calibri" panose="020F0502020204030204" pitchFamily="34"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endParaRPr lang="en-US" sz="18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800" dirty="0">
                <a:solidFill>
                  <a:prstClr val="black"/>
                </a:solidFill>
                <a:latin typeface="Klinic Slab Book" pitchFamily="2" charset="0"/>
                <a:ea typeface="Calibri" panose="020F0502020204030204" pitchFamily="34" charset="0"/>
                <a:cs typeface="Times New Roman" panose="02020603050405020304" pitchFamily="18" charset="0"/>
              </a:rPr>
              <a:t>Superior, Waupun, Beaver Dam, and Green Bay are a few examples of recent bond projects where I’ve guided the district team through the furniture process for opening on School Day 1. </a:t>
            </a:r>
          </a:p>
          <a:p>
            <a:pPr marR="0" lvl="0" algn="l" defTabSz="457200" rtl="0" eaLnBrk="1" fontAlgn="auto" latinLnBrk="0" hangingPunct="1">
              <a:lnSpc>
                <a:spcPct val="100000"/>
              </a:lnSpc>
              <a:spcBef>
                <a:spcPts val="0"/>
              </a:spcBef>
              <a:spcAft>
                <a:spcPts val="0"/>
              </a:spcAft>
              <a:buClrTx/>
              <a:buSzTx/>
              <a:tabLst/>
              <a:defRPr/>
            </a:pPr>
            <a:endParaRPr lang="en-US" sz="18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D41EE44-6B10-6AC1-D95F-28CF1C267278}"/>
              </a:ext>
            </a:extLst>
          </p:cNvPr>
          <p:cNvSpPr txBox="1"/>
          <p:nvPr/>
        </p:nvSpPr>
        <p:spPr>
          <a:xfrm>
            <a:off x="1488734" y="2050263"/>
            <a:ext cx="6096000" cy="369332"/>
          </a:xfrm>
          <a:prstGeom prst="rect">
            <a:avLst/>
          </a:prstGeom>
          <a:noFill/>
        </p:spPr>
        <p:txBody>
          <a:bodyPr wrap="square">
            <a:spAutoFit/>
          </a:bodyPr>
          <a:lstStyle/>
          <a:p>
            <a:r>
              <a:rPr lang="en-US" b="1" dirty="0">
                <a:latin typeface="Klinic Slab Bold" pitchFamily="2" charset="0"/>
              </a:rPr>
              <a:t>Elicit pain, establish credibility, value proposition</a:t>
            </a:r>
            <a:endParaRPr lang="en-US" sz="1800" b="1" dirty="0">
              <a:latin typeface="Klinic Slab Bold" pitchFamily="2" charset="0"/>
            </a:endParaRPr>
          </a:p>
        </p:txBody>
      </p:sp>
      <p:cxnSp>
        <p:nvCxnSpPr>
          <p:cNvPr id="17" name="Straight Arrow Connector 16">
            <a:extLst>
              <a:ext uri="{FF2B5EF4-FFF2-40B4-BE49-F238E27FC236}">
                <a16:creationId xmlns:a16="http://schemas.microsoft.com/office/drawing/2014/main" id="{213A8A26-B2F8-7F9D-E948-D77C0BAE5E8F}"/>
              </a:ext>
            </a:extLst>
          </p:cNvPr>
          <p:cNvCxnSpPr>
            <a:cxnSpLocks/>
          </p:cNvCxnSpPr>
          <p:nvPr/>
        </p:nvCxnSpPr>
        <p:spPr>
          <a:xfrm>
            <a:off x="668907" y="3471035"/>
            <a:ext cx="679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842D27-0668-5BDA-F0C6-AC2DE71CCE5B}"/>
              </a:ext>
            </a:extLst>
          </p:cNvPr>
          <p:cNvCxnSpPr>
            <a:cxnSpLocks/>
          </p:cNvCxnSpPr>
          <p:nvPr/>
        </p:nvCxnSpPr>
        <p:spPr>
          <a:xfrm>
            <a:off x="668907" y="4784275"/>
            <a:ext cx="679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7886417C-4396-DA1E-B7F1-9CDCCC01FC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800824"/>
      </p:ext>
    </p:extLst>
  </p:cSld>
  <p:clrMapOvr>
    <a:masterClrMapping/>
  </p:clrMapOvr>
  <mc:AlternateContent xmlns:mc="http://schemas.openxmlformats.org/markup-compatibility/2006">
    <mc:Choice xmlns:p14="http://schemas.microsoft.com/office/powerpoint/2010/main" Requires="p14">
      <p:transition spd="slow" p14:dur="2000" advTm="46078"/>
    </mc:Choice>
    <mc:Fallback>
      <p:transition spd="slow" advTm="4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Communication Examples</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18</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kumimoji="0" lang="en-US" sz="2400" u="none" strike="noStrike" kern="1200" cap="none" spc="0" normalizeH="0" baseline="0" noProof="0" dirty="0">
                <a:ln>
                  <a:noFill/>
                </a:ln>
                <a:solidFill>
                  <a:schemeClr val="tx1">
                    <a:lumMod val="65000"/>
                    <a:lumOff val="35000"/>
                  </a:schemeClr>
                </a:solidFill>
                <a:effectLst/>
                <a:uLnTx/>
                <a:uFillTx/>
                <a:latin typeface="Klinic Slab Book" pitchFamily="2" charset="0"/>
                <a:cs typeface="Helvetica"/>
              </a:rPr>
              <a:t>Communication Examples</a:t>
            </a:r>
            <a:endParaRPr lang="en-US" sz="2400" dirty="0">
              <a:solidFill>
                <a:schemeClr val="tx1">
                  <a:lumMod val="75000"/>
                  <a:lumOff val="25000"/>
                </a:schemeClr>
              </a:solidFill>
              <a:latin typeface="Klinic Slab Book" pitchFamily="2" charset="0"/>
            </a:endParaRP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B7C81BE-B034-4B6A-6BF0-326B2830603C}"/>
              </a:ext>
            </a:extLst>
          </p:cNvPr>
          <p:cNvSpPr txBox="1"/>
          <p:nvPr/>
        </p:nvSpPr>
        <p:spPr>
          <a:xfrm>
            <a:off x="668907" y="1584979"/>
            <a:ext cx="6265332" cy="338554"/>
          </a:xfrm>
          <a:prstGeom prst="rect">
            <a:avLst/>
          </a:prstGeom>
          <a:noFill/>
        </p:spPr>
        <p:txBody>
          <a:bodyPr wrap="square">
            <a:spAutoFit/>
          </a:bodyPr>
          <a:lstStyle/>
          <a:p>
            <a:r>
              <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John, Furniture Buying Process - Thoughts?</a:t>
            </a:r>
            <a:endParaRPr lang="en-US" sz="1600" dirty="0"/>
          </a:p>
        </p:txBody>
      </p:sp>
      <p:sp>
        <p:nvSpPr>
          <p:cNvPr id="24" name="TextBox 23">
            <a:extLst>
              <a:ext uri="{FF2B5EF4-FFF2-40B4-BE49-F238E27FC236}">
                <a16:creationId xmlns:a16="http://schemas.microsoft.com/office/drawing/2014/main" id="{CE925D25-89EF-676C-4443-27B72B44602D}"/>
              </a:ext>
            </a:extLst>
          </p:cNvPr>
          <p:cNvSpPr txBox="1"/>
          <p:nvPr/>
        </p:nvSpPr>
        <p:spPr>
          <a:xfrm>
            <a:off x="1014871" y="2007415"/>
            <a:ext cx="5742669" cy="4124206"/>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John,</a:t>
            </a:r>
          </a:p>
          <a:p>
            <a:pPr marR="0" lvl="0" algn="l" defTabSz="457200" rtl="0" eaLnBrk="1" fontAlgn="auto" latinLnBrk="0" hangingPunct="1">
              <a:lnSpc>
                <a:spcPct val="100000"/>
              </a:lnSpc>
              <a:spcBef>
                <a:spcPts val="0"/>
              </a:spcBef>
              <a:spcAft>
                <a:spcPts val="0"/>
              </a:spcAft>
              <a:buClrTx/>
              <a:buSzTx/>
              <a:tabLst/>
              <a:defRPr/>
            </a:pPr>
            <a:endPar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 just left you a voicemail – that many Superintendents I speak with haven’t purchased furniture for entire schools and often feel overwhelmed by the whole process</a:t>
            </a: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Superior, Waupun, Beaver Dam, and Green Bay are a few examples of recent bond projects where I’ve guided the district team through the furniture process for opening on School Day 1. </a:t>
            </a: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2000" b="1" dirty="0">
                <a:solidFill>
                  <a:prstClr val="black"/>
                </a:solidFill>
                <a:latin typeface="Klinic Slab Book" pitchFamily="2" charset="0"/>
                <a:ea typeface="Calibri" panose="020F0502020204030204" pitchFamily="34" charset="0"/>
                <a:cs typeface="Times New Roman" panose="02020603050405020304" pitchFamily="18" charset="0"/>
              </a:rPr>
              <a:t>Brief Meeting – April 24 around 9:30am?</a:t>
            </a:r>
          </a:p>
          <a:p>
            <a:pPr marR="0" lvl="0" algn="l" defTabSz="457200" rtl="0" eaLnBrk="1" fontAlgn="auto" latinLnBrk="0" hangingPunct="1">
              <a:lnSpc>
                <a:spcPct val="100000"/>
              </a:lnSpc>
              <a:spcBef>
                <a:spcPts val="0"/>
              </a:spcBef>
              <a:spcAft>
                <a:spcPts val="0"/>
              </a:spcAft>
              <a:buClrTx/>
              <a:buSzTx/>
              <a:tabLst/>
              <a:defRPr/>
            </a:pP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I’ll be in town next Wednesday.  Do you have 15 minutes to discuss the </a:t>
            </a:r>
            <a:r>
              <a:rPr lang="en-US" sz="1600" i="1" u="sng" dirty="0">
                <a:solidFill>
                  <a:prstClr val="black"/>
                </a:solidFill>
                <a:latin typeface="Klinic Slab Book" pitchFamily="2" charset="0"/>
                <a:ea typeface="Calibri" panose="020F0502020204030204" pitchFamily="34" charset="0"/>
                <a:cs typeface="Times New Roman" panose="02020603050405020304" pitchFamily="18" charset="0"/>
              </a:rPr>
              <a:t>process</a:t>
            </a: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 for how you might select vendors and furniture for your upcoming project?</a:t>
            </a: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8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20749B1D-7E33-4342-F0E2-972CC4B112A4}"/>
              </a:ext>
            </a:extLst>
          </p:cNvPr>
          <p:cNvCxnSpPr>
            <a:cxnSpLocks/>
          </p:cNvCxnSpPr>
          <p:nvPr/>
        </p:nvCxnSpPr>
        <p:spPr>
          <a:xfrm>
            <a:off x="335326" y="4665741"/>
            <a:ext cx="679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5F2DDE7-A72D-FB51-0219-BC6485322532}"/>
              </a:ext>
            </a:extLst>
          </p:cNvPr>
          <p:cNvSpPr txBox="1"/>
          <p:nvPr/>
        </p:nvSpPr>
        <p:spPr>
          <a:xfrm>
            <a:off x="1014871" y="5665852"/>
            <a:ext cx="6096000" cy="369332"/>
          </a:xfrm>
          <a:prstGeom prst="rect">
            <a:avLst/>
          </a:prstGeom>
          <a:noFill/>
        </p:spPr>
        <p:txBody>
          <a:bodyPr wrap="square">
            <a:spAutoFit/>
          </a:bodyPr>
          <a:lstStyle/>
          <a:p>
            <a:r>
              <a:rPr lang="en-US" b="1" dirty="0">
                <a:latin typeface="Klinic Slab Bold" pitchFamily="2" charset="0"/>
              </a:rPr>
              <a:t>Font size – draw eye to “the ask</a:t>
            </a:r>
            <a:r>
              <a:rPr lang="en-US" dirty="0"/>
              <a:t>”</a:t>
            </a:r>
          </a:p>
        </p:txBody>
      </p:sp>
      <p:pic>
        <p:nvPicPr>
          <p:cNvPr id="29" name="Picture 28">
            <a:extLst>
              <a:ext uri="{FF2B5EF4-FFF2-40B4-BE49-F238E27FC236}">
                <a16:creationId xmlns:a16="http://schemas.microsoft.com/office/drawing/2014/main" id="{BC545B56-3B81-EF5C-33E7-0C9E70846744}"/>
              </a:ext>
            </a:extLst>
          </p:cNvPr>
          <p:cNvPicPr>
            <a:picLocks noChangeAspect="1"/>
          </p:cNvPicPr>
          <p:nvPr/>
        </p:nvPicPr>
        <p:blipFill>
          <a:blip r:embed="rId5"/>
          <a:stretch>
            <a:fillRect/>
          </a:stretch>
        </p:blipFill>
        <p:spPr>
          <a:xfrm>
            <a:off x="7517416" y="1656376"/>
            <a:ext cx="3820381" cy="3435594"/>
          </a:xfrm>
          <a:prstGeom prst="rect">
            <a:avLst/>
          </a:prstGeom>
        </p:spPr>
      </p:pic>
      <p:pic>
        <p:nvPicPr>
          <p:cNvPr id="9" name="Audio 8">
            <a:hlinkClick r:id="" action="ppaction://media"/>
            <a:extLst>
              <a:ext uri="{FF2B5EF4-FFF2-40B4-BE49-F238E27FC236}">
                <a16:creationId xmlns:a16="http://schemas.microsoft.com/office/drawing/2014/main" id="{2E9ABC5B-3BA6-6AF9-A062-FF36084FC6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9708899"/>
      </p:ext>
    </p:extLst>
  </p:cSld>
  <p:clrMapOvr>
    <a:masterClrMapping/>
  </p:clrMapOvr>
  <mc:AlternateContent xmlns:mc="http://schemas.openxmlformats.org/markup-compatibility/2006">
    <mc:Choice xmlns:p14="http://schemas.microsoft.com/office/powerpoint/2010/main" Requires="p14">
      <p:transition spd="slow" p14:dur="2000" advTm="70279"/>
    </mc:Choice>
    <mc:Fallback>
      <p:transition spd="slow" advTm="70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19</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kumimoji="0" lang="en-US" sz="2400" u="none" strike="noStrike" kern="1200" cap="none" spc="0" normalizeH="0" baseline="0" noProof="0" dirty="0">
                <a:ln>
                  <a:noFill/>
                </a:ln>
                <a:solidFill>
                  <a:schemeClr val="tx1">
                    <a:lumMod val="65000"/>
                    <a:lumOff val="35000"/>
                  </a:schemeClr>
                </a:solidFill>
                <a:effectLst/>
                <a:uLnTx/>
                <a:uFillTx/>
                <a:latin typeface="Klinic Slab Book" pitchFamily="2" charset="0"/>
                <a:cs typeface="Helvetica"/>
              </a:rPr>
              <a:t>Communication Examples</a:t>
            </a:r>
            <a:endParaRPr lang="en-US" sz="2400" dirty="0">
              <a:solidFill>
                <a:schemeClr val="tx1">
                  <a:lumMod val="75000"/>
                  <a:lumOff val="25000"/>
                </a:schemeClr>
              </a:solidFill>
              <a:latin typeface="Klinic Slab Book" pitchFamily="2" charset="0"/>
            </a:endParaRP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89537" y="481563"/>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B7C81BE-B034-4B6A-6BF0-326B2830603C}"/>
              </a:ext>
            </a:extLst>
          </p:cNvPr>
          <p:cNvSpPr txBox="1"/>
          <p:nvPr/>
        </p:nvSpPr>
        <p:spPr>
          <a:xfrm>
            <a:off x="889537" y="599704"/>
            <a:ext cx="6265332" cy="338554"/>
          </a:xfrm>
          <a:prstGeom prst="rect">
            <a:avLst/>
          </a:prstGeom>
          <a:noFill/>
        </p:spPr>
        <p:txBody>
          <a:bodyPr wrap="square">
            <a:spAutoFit/>
          </a:bodyPr>
          <a:lstStyle/>
          <a:p>
            <a:r>
              <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John, Furniture Buying Process - Thoughts?</a:t>
            </a:r>
            <a:endParaRPr lang="en-US" sz="1600" dirty="0"/>
          </a:p>
        </p:txBody>
      </p:sp>
      <p:sp>
        <p:nvSpPr>
          <p:cNvPr id="24" name="TextBox 23">
            <a:extLst>
              <a:ext uri="{FF2B5EF4-FFF2-40B4-BE49-F238E27FC236}">
                <a16:creationId xmlns:a16="http://schemas.microsoft.com/office/drawing/2014/main" id="{CE925D25-89EF-676C-4443-27B72B44602D}"/>
              </a:ext>
            </a:extLst>
          </p:cNvPr>
          <p:cNvSpPr txBox="1"/>
          <p:nvPr/>
        </p:nvSpPr>
        <p:spPr>
          <a:xfrm>
            <a:off x="889537" y="938258"/>
            <a:ext cx="6265321" cy="6463308"/>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John,</a:t>
            </a:r>
          </a:p>
          <a:p>
            <a:pPr marR="0" lvl="0" algn="l" defTabSz="457200" rtl="0" eaLnBrk="1" fontAlgn="auto" latinLnBrk="0" hangingPunct="1">
              <a:lnSpc>
                <a:spcPct val="100000"/>
              </a:lnSpc>
              <a:spcBef>
                <a:spcPts val="0"/>
              </a:spcBef>
              <a:spcAft>
                <a:spcPts val="0"/>
              </a:spcAft>
              <a:buClrTx/>
              <a:buSzTx/>
              <a:tabLst/>
              <a:defRPr/>
            </a:pPr>
            <a:endPar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 just left you a voicemail – that many Superintendents I speak with haven’t purchased furniture for entire schools and often feel overwhelmed by the whole process</a:t>
            </a: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Superior, Waupun, Beaver Dam, and Green Bay are a few examples of recent bond projects where I’ve guided the district team through the furniture process for opening on School Day 1. </a:t>
            </a: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600" b="1" dirty="0">
                <a:solidFill>
                  <a:prstClr val="black"/>
                </a:solidFill>
                <a:latin typeface="Klinic Slab Book" pitchFamily="2" charset="0"/>
                <a:ea typeface="Calibri" panose="020F0502020204030204" pitchFamily="34" charset="0"/>
                <a:cs typeface="Times New Roman" panose="02020603050405020304" pitchFamily="18" charset="0"/>
              </a:rPr>
              <a:t>Brief Meeting – April 24 around 9:30am?</a:t>
            </a:r>
          </a:p>
          <a:p>
            <a:pPr marR="0" lvl="0" algn="l" defTabSz="457200" rtl="0" eaLnBrk="1" fontAlgn="auto" latinLnBrk="0" hangingPunct="1">
              <a:lnSpc>
                <a:spcPct val="100000"/>
              </a:lnSpc>
              <a:spcBef>
                <a:spcPts val="0"/>
              </a:spcBef>
              <a:spcAft>
                <a:spcPts val="0"/>
              </a:spcAft>
              <a:buClrTx/>
              <a:buSzTx/>
              <a:tabLst/>
              <a:defRPr/>
            </a:pP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I’ll be in town next Wednesday.  Do you have 15 minutes to discuss the </a:t>
            </a:r>
            <a:r>
              <a:rPr lang="en-US" sz="1600" i="1" u="sng" dirty="0">
                <a:solidFill>
                  <a:prstClr val="black"/>
                </a:solidFill>
                <a:latin typeface="Klinic Slab Book" pitchFamily="2" charset="0"/>
                <a:ea typeface="Calibri" panose="020F0502020204030204" pitchFamily="34" charset="0"/>
                <a:cs typeface="Times New Roman" panose="02020603050405020304" pitchFamily="18" charset="0"/>
              </a:rPr>
              <a:t>process</a:t>
            </a: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 for how you might select vendors and furniture for your upcoming project?</a:t>
            </a:r>
          </a:p>
          <a:p>
            <a:pPr marR="0" lvl="0" algn="l" defTabSz="457200" rtl="0" eaLnBrk="1" fontAlgn="auto" latinLnBrk="0" hangingPunct="1">
              <a:lnSpc>
                <a:spcPct val="100000"/>
              </a:lnSpc>
              <a:spcBef>
                <a:spcPts val="0"/>
              </a:spcBef>
              <a:spcAft>
                <a:spcPts val="0"/>
              </a:spcAft>
              <a:buClrTx/>
              <a:buSzTx/>
              <a:tabLst/>
              <a:defRPr/>
            </a:pPr>
            <a:endParaRPr lang="en-US"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dirty="0">
                <a:solidFill>
                  <a:prstClr val="black"/>
                </a:solidFill>
                <a:latin typeface="Klinic Slab Book" pitchFamily="2" charset="0"/>
                <a:ea typeface="Calibri" panose="020F0502020204030204" pitchFamily="34" charset="0"/>
                <a:cs typeface="Times New Roman" panose="02020603050405020304" pitchFamily="18" charset="0"/>
              </a:rPr>
              <a:t>Below is a model I’ve used with other districts going through projects like yours:</a:t>
            </a:r>
          </a:p>
          <a:p>
            <a:pPr marR="0" lvl="0" algn="l" defTabSz="457200" rtl="0" eaLnBrk="1" fontAlgn="auto" latinLnBrk="0" hangingPunct="1">
              <a:lnSpc>
                <a:spcPct val="100000"/>
              </a:lnSpc>
              <a:spcBef>
                <a:spcPts val="0"/>
              </a:spcBef>
              <a:spcAft>
                <a:spcPts val="0"/>
              </a:spcAft>
              <a:buClrTx/>
              <a:buSzTx/>
              <a:tabLst/>
              <a:defRPr/>
            </a:pPr>
            <a:r>
              <a:rPr lang="en-US" dirty="0">
                <a:solidFill>
                  <a:prstClr val="black"/>
                </a:solidFill>
                <a:latin typeface="Klinic Slab Book" pitchFamily="2" charset="0"/>
                <a:ea typeface="Calibri" panose="020F0502020204030204" pitchFamily="34" charset="0"/>
                <a:cs typeface="Times New Roman" panose="02020603050405020304" pitchFamily="18" charset="0"/>
                <a:hlinkClick r:id="rId5"/>
              </a:rPr>
              <a:t>https://smithsystem.com/smithfiles/classroom-furniture-buying-process</a:t>
            </a:r>
            <a:endParaRPr lang="en-US"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defTabSz="457200">
              <a:defRPr/>
            </a:pPr>
            <a:r>
              <a:rPr lang="en-US" b="1" dirty="0">
                <a:latin typeface="Klinic Slab Bold" pitchFamily="2" charset="0"/>
              </a:rPr>
              <a:t>Reinforce value prop with “freebie</a:t>
            </a:r>
            <a:r>
              <a:rPr lang="en-US" sz="1600" dirty="0"/>
              <a:t>”</a:t>
            </a: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8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20749B1D-7E33-4342-F0E2-972CC4B112A4}"/>
              </a:ext>
            </a:extLst>
          </p:cNvPr>
          <p:cNvCxnSpPr>
            <a:cxnSpLocks/>
          </p:cNvCxnSpPr>
          <p:nvPr/>
        </p:nvCxnSpPr>
        <p:spPr>
          <a:xfrm>
            <a:off x="209992" y="5138343"/>
            <a:ext cx="679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F40D9BA-8AFD-A02C-D463-F72C318205BF}"/>
              </a:ext>
            </a:extLst>
          </p:cNvPr>
          <p:cNvPicPr>
            <a:picLocks noChangeAspect="1"/>
          </p:cNvPicPr>
          <p:nvPr/>
        </p:nvPicPr>
        <p:blipFill>
          <a:blip r:embed="rId6"/>
          <a:stretch>
            <a:fillRect/>
          </a:stretch>
        </p:blipFill>
        <p:spPr>
          <a:xfrm>
            <a:off x="7517416" y="1656376"/>
            <a:ext cx="3820381" cy="3435594"/>
          </a:xfrm>
          <a:prstGeom prst="rect">
            <a:avLst/>
          </a:prstGeom>
        </p:spPr>
      </p:pic>
      <p:pic>
        <p:nvPicPr>
          <p:cNvPr id="9" name="Audio 8">
            <a:hlinkClick r:id="" action="ppaction://media"/>
            <a:extLst>
              <a:ext uri="{FF2B5EF4-FFF2-40B4-BE49-F238E27FC236}">
                <a16:creationId xmlns:a16="http://schemas.microsoft.com/office/drawing/2014/main" id="{80B6588F-8ECF-8335-764C-CED6CFDC55E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108027"/>
      </p:ext>
    </p:extLst>
  </p:cSld>
  <p:clrMapOvr>
    <a:masterClrMapping/>
  </p:clrMapOvr>
  <mc:AlternateContent xmlns:mc="http://schemas.openxmlformats.org/markup-compatibility/2006">
    <mc:Choice xmlns:p14="http://schemas.microsoft.com/office/powerpoint/2010/main" Requires="p14">
      <p:transition spd="slow" p14:dur="2000" advTm="11588"/>
    </mc:Choice>
    <mc:Fallback>
      <p:transition spd="slow" advTm="1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Agenda</a:t>
            </a:r>
            <a:endParaRPr lang="en-US" dirty="0">
              <a:solidFill>
                <a:schemeClr val="tx1">
                  <a:lumMod val="65000"/>
                  <a:lumOff val="35000"/>
                </a:schemeClr>
              </a:solidFill>
            </a:endParaRPr>
          </a:p>
        </p:txBody>
      </p:sp>
      <p:sp>
        <p:nvSpPr>
          <p:cNvPr id="45" name="Footer Placeholder 44">
            <a:extLst>
              <a:ext uri="{FF2B5EF4-FFF2-40B4-BE49-F238E27FC236}">
                <a16:creationId xmlns:a16="http://schemas.microsoft.com/office/drawing/2014/main" id="{6F1B995D-1532-48CE-A2C5-425EE1771DD6}"/>
              </a:ext>
            </a:extLst>
          </p:cNvPr>
          <p:cNvSpPr>
            <a:spLocks noGrp="1"/>
          </p:cNvSpPr>
          <p:nvPr>
            <p:ph type="ftr" sz="quarter" idx="11"/>
          </p:nvPr>
        </p:nvSpPr>
        <p:spPr>
          <a:xfrm>
            <a:off x="4038600" y="6356350"/>
            <a:ext cx="4114800" cy="365125"/>
          </a:xfrm>
        </p:spPr>
        <p:txBody>
          <a:bodyPr/>
          <a:lstStyle/>
          <a:p>
            <a:r>
              <a:rPr lang="en-US"/>
              <a:t>Pitch deck title</a:t>
            </a:r>
            <a:endParaRPr lang="en-US" dirty="0"/>
          </a:p>
        </p:txBody>
      </p:sp>
      <p:sp>
        <p:nvSpPr>
          <p:cNvPr id="46" name="Slide Number Placehold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2</a:t>
            </a:fld>
            <a:endParaRPr lang="en-US" dirty="0"/>
          </a:p>
        </p:txBody>
      </p:sp>
      <p:pic>
        <p:nvPicPr>
          <p:cNvPr id="8" name="Picture Placeholder 7" descr="A room with tables and chairs&#10;&#10;Description automatically generated with medium confidence">
            <a:extLst>
              <a:ext uri="{FF2B5EF4-FFF2-40B4-BE49-F238E27FC236}">
                <a16:creationId xmlns:a16="http://schemas.microsoft.com/office/drawing/2014/main" id="{92B0378E-AE0C-CBD3-B944-AA7D5AD667B6}"/>
              </a:ext>
            </a:extLst>
          </p:cNvPr>
          <p:cNvPicPr>
            <a:picLocks noGrp="1" noChangeAspect="1"/>
          </p:cNvPicPr>
          <p:nvPr>
            <p:ph type="pic" sz="quarter" idx="13"/>
          </p:nvPr>
        </p:nvPicPr>
        <p:blipFill rotWithShape="1">
          <a:blip r:embed="rId4">
            <a:alphaModFix/>
          </a:blip>
          <a:srcRect t="47328" b="39332"/>
          <a:stretch/>
        </p:blipFill>
        <p:spPr>
          <a:xfrm>
            <a:off x="3048" y="5830887"/>
            <a:ext cx="12188952" cy="1050925"/>
          </a:xfrm>
        </p:spPr>
      </p:pic>
      <p:pic>
        <p:nvPicPr>
          <p:cNvPr id="4" name="Picture 3">
            <a:extLst>
              <a:ext uri="{FF2B5EF4-FFF2-40B4-BE49-F238E27FC236}">
                <a16:creationId xmlns:a16="http://schemas.microsoft.com/office/drawing/2014/main" id="{E2F25C08-165D-4A2A-B4D5-203B6CB6FF0B}"/>
              </a:ext>
            </a:extLst>
          </p:cNvPr>
          <p:cNvPicPr>
            <a:picLocks noChangeAspect="1"/>
          </p:cNvPicPr>
          <p:nvPr/>
        </p:nvPicPr>
        <p:blipFill>
          <a:blip r:embed="rId5"/>
          <a:stretch>
            <a:fillRect/>
          </a:stretch>
        </p:blipFill>
        <p:spPr>
          <a:xfrm>
            <a:off x="9180094" y="539105"/>
            <a:ext cx="1856874" cy="1856874"/>
          </a:xfrm>
          <a:prstGeom prst="rect">
            <a:avLst/>
          </a:prstGeom>
        </p:spPr>
      </p:pic>
      <p:pic>
        <p:nvPicPr>
          <p:cNvPr id="7" name="Picture 6">
            <a:extLst>
              <a:ext uri="{FF2B5EF4-FFF2-40B4-BE49-F238E27FC236}">
                <a16:creationId xmlns:a16="http://schemas.microsoft.com/office/drawing/2014/main" id="{86181604-F2C6-5F3C-85F9-1E4F43BEBD8F}"/>
              </a:ext>
            </a:extLst>
          </p:cNvPr>
          <p:cNvPicPr>
            <a:picLocks noChangeAspect="1"/>
          </p:cNvPicPr>
          <p:nvPr/>
        </p:nvPicPr>
        <p:blipFill>
          <a:blip r:embed="rId6"/>
          <a:stretch>
            <a:fillRect/>
          </a:stretch>
        </p:blipFill>
        <p:spPr>
          <a:xfrm>
            <a:off x="8125326" y="2551375"/>
            <a:ext cx="1856874" cy="1856874"/>
          </a:xfrm>
          <a:prstGeom prst="rect">
            <a:avLst/>
          </a:prstGeom>
        </p:spPr>
      </p:pic>
      <p:sp>
        <p:nvSpPr>
          <p:cNvPr id="20" name="TextBox 19">
            <a:extLst>
              <a:ext uri="{FF2B5EF4-FFF2-40B4-BE49-F238E27FC236}">
                <a16:creationId xmlns:a16="http://schemas.microsoft.com/office/drawing/2014/main" id="{A957515D-8299-F5BE-CB4D-85170797C06A}"/>
              </a:ext>
            </a:extLst>
          </p:cNvPr>
          <p:cNvSpPr txBox="1"/>
          <p:nvPr/>
        </p:nvSpPr>
        <p:spPr>
          <a:xfrm>
            <a:off x="1304193" y="1617297"/>
            <a:ext cx="6096000" cy="3108543"/>
          </a:xfrm>
          <a:prstGeom prst="rect">
            <a:avLst/>
          </a:prstGeom>
          <a:noFill/>
        </p:spPr>
        <p:txBody>
          <a:bodyPr wrap="square">
            <a:spAutoFit/>
          </a:bodyPr>
          <a:lstStyle/>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Solving Problems</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lang="en-US" sz="2800" dirty="0">
                <a:solidFill>
                  <a:schemeClr val="tx1">
                    <a:lumMod val="65000"/>
                    <a:lumOff val="35000"/>
                  </a:schemeClr>
                </a:solidFill>
                <a:latin typeface="Klinic Slab Book" pitchFamily="2" charset="0"/>
                <a:ea typeface="Calibri" panose="020F0502020204030204" pitchFamily="34" charset="0"/>
                <a:cs typeface="Times New Roman" panose="02020603050405020304" pitchFamily="18" charset="0"/>
              </a:rPr>
              <a:t>Research &amp; Preparing</a:t>
            </a:r>
            <a:endPar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endParaRP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Thinking Like a Marketer</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Process &amp; Diligence</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Components of Winning Emails</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Communication Examples</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lang="en-US" sz="2800" dirty="0">
                <a:solidFill>
                  <a:schemeClr val="tx1">
                    <a:lumMod val="65000"/>
                    <a:lumOff val="35000"/>
                  </a:schemeClr>
                </a:solidFill>
                <a:latin typeface="Klinic Slab Book" pitchFamily="2" charset="0"/>
                <a:ea typeface="Calibri" panose="020F0502020204030204" pitchFamily="34" charset="0"/>
                <a:cs typeface="Times New Roman" panose="02020603050405020304" pitchFamily="18" charset="0"/>
              </a:rPr>
              <a:t>Cold Calling</a:t>
            </a:r>
            <a:endPar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BF4F5852-6FA7-5D81-7E98-EA2660AA3EE7}"/>
              </a:ext>
            </a:extLst>
          </p:cNvPr>
          <p:cNvPicPr>
            <a:picLocks noChangeAspect="1"/>
          </p:cNvPicPr>
          <p:nvPr/>
        </p:nvPicPr>
        <p:blipFill>
          <a:blip r:embed="rId7"/>
          <a:stretch>
            <a:fillRect/>
          </a:stretch>
        </p:blipFill>
        <p:spPr>
          <a:xfrm>
            <a:off x="10750399" y="2446969"/>
            <a:ext cx="1206802" cy="1206802"/>
          </a:xfrm>
          <a:prstGeom prst="rect">
            <a:avLst/>
          </a:prstGeom>
        </p:spPr>
      </p:pic>
      <p:pic>
        <p:nvPicPr>
          <p:cNvPr id="23" name="Picture 22">
            <a:extLst>
              <a:ext uri="{FF2B5EF4-FFF2-40B4-BE49-F238E27FC236}">
                <a16:creationId xmlns:a16="http://schemas.microsoft.com/office/drawing/2014/main" id="{51C61C88-C9B0-ECDB-5675-68483652EB37}"/>
              </a:ext>
            </a:extLst>
          </p:cNvPr>
          <p:cNvPicPr>
            <a:picLocks noChangeAspect="1"/>
          </p:cNvPicPr>
          <p:nvPr/>
        </p:nvPicPr>
        <p:blipFill>
          <a:blip r:embed="rId8"/>
          <a:stretch>
            <a:fillRect/>
          </a:stretch>
        </p:blipFill>
        <p:spPr>
          <a:xfrm>
            <a:off x="7400193" y="1258888"/>
            <a:ext cx="1023938" cy="1023938"/>
          </a:xfrm>
          <a:prstGeom prst="rect">
            <a:avLst/>
          </a:prstGeom>
        </p:spPr>
      </p:pic>
      <p:pic>
        <p:nvPicPr>
          <p:cNvPr id="24" name="Picture 23">
            <a:extLst>
              <a:ext uri="{FF2B5EF4-FFF2-40B4-BE49-F238E27FC236}">
                <a16:creationId xmlns:a16="http://schemas.microsoft.com/office/drawing/2014/main" id="{F496E954-813B-A509-C8C5-E362122529DA}"/>
              </a:ext>
            </a:extLst>
          </p:cNvPr>
          <p:cNvPicPr>
            <a:picLocks noChangeAspect="1"/>
          </p:cNvPicPr>
          <p:nvPr/>
        </p:nvPicPr>
        <p:blipFill>
          <a:blip r:embed="rId9"/>
          <a:stretch>
            <a:fillRect/>
          </a:stretch>
        </p:blipFill>
        <p:spPr>
          <a:xfrm>
            <a:off x="10247751" y="4113513"/>
            <a:ext cx="919163" cy="919163"/>
          </a:xfrm>
          <a:prstGeom prst="rect">
            <a:avLst/>
          </a:prstGeom>
        </p:spPr>
      </p:pic>
      <p:pic>
        <p:nvPicPr>
          <p:cNvPr id="13" name="Audio 12">
            <a:hlinkClick r:id="" action="ppaction://media"/>
            <a:extLst>
              <a:ext uri="{FF2B5EF4-FFF2-40B4-BE49-F238E27FC236}">
                <a16:creationId xmlns:a16="http://schemas.microsoft.com/office/drawing/2014/main" id="{1FA31D79-3960-F3A4-2FC7-2B4836ECB68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4411393"/>
      </p:ext>
    </p:extLst>
  </p:cSld>
  <p:clrMapOvr>
    <a:masterClrMapping/>
  </p:clrMapOvr>
  <mc:AlternateContent xmlns:mc="http://schemas.openxmlformats.org/markup-compatibility/2006">
    <mc:Choice xmlns:p14="http://schemas.microsoft.com/office/powerpoint/2010/main" Requires="p14">
      <p:transition spd="slow" p14:dur="2000" advTm="54600"/>
    </mc:Choice>
    <mc:Fallback>
      <p:transition spd="slow" advTm="5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20</a:t>
            </a:fld>
            <a:endParaRPr lang="en-US" dirty="0"/>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erson holding up the middle finger&#10;&#10;Description automatically generated with medium confidence">
            <a:extLst>
              <a:ext uri="{FF2B5EF4-FFF2-40B4-BE49-F238E27FC236}">
                <a16:creationId xmlns:a16="http://schemas.microsoft.com/office/drawing/2014/main" id="{81172739-47DE-1F15-94A8-D2AD6E422373}"/>
              </a:ext>
            </a:extLst>
          </p:cNvPr>
          <p:cNvPicPr>
            <a:picLocks noChangeAspect="1"/>
          </p:cNvPicPr>
          <p:nvPr/>
        </p:nvPicPr>
        <p:blipFill rotWithShape="1">
          <a:blip r:embed="rId5"/>
          <a:srcRect l="8414" r="5625"/>
          <a:stretch/>
        </p:blipFill>
        <p:spPr>
          <a:xfrm>
            <a:off x="7460096" y="1656376"/>
            <a:ext cx="4043620" cy="3481967"/>
          </a:xfrm>
          <a:prstGeom prst="rect">
            <a:avLst/>
          </a:prstGeom>
        </p:spPr>
      </p:pic>
      <p:sp>
        <p:nvSpPr>
          <p:cNvPr id="21" name="TextBox 20">
            <a:extLst>
              <a:ext uri="{FF2B5EF4-FFF2-40B4-BE49-F238E27FC236}">
                <a16:creationId xmlns:a16="http://schemas.microsoft.com/office/drawing/2014/main" id="{5B7C81BE-B034-4B6A-6BF0-326B2830603C}"/>
              </a:ext>
            </a:extLst>
          </p:cNvPr>
          <p:cNvSpPr txBox="1"/>
          <p:nvPr/>
        </p:nvSpPr>
        <p:spPr>
          <a:xfrm>
            <a:off x="756696" y="351234"/>
            <a:ext cx="6265332" cy="307777"/>
          </a:xfrm>
          <a:prstGeom prst="rect">
            <a:avLst/>
          </a:prstGeom>
          <a:noFill/>
        </p:spPr>
        <p:txBody>
          <a:bodyPr wrap="square">
            <a:spAutoFit/>
          </a:bodyPr>
          <a:lstStyle/>
          <a:p>
            <a:r>
              <a:rPr kumimoji="0" lang="en-US" sz="1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John, Furniture Buying Process - Thoughts?</a:t>
            </a:r>
            <a:endParaRPr lang="en-US" sz="1400" dirty="0"/>
          </a:p>
        </p:txBody>
      </p:sp>
      <p:sp>
        <p:nvSpPr>
          <p:cNvPr id="24" name="TextBox 23">
            <a:extLst>
              <a:ext uri="{FF2B5EF4-FFF2-40B4-BE49-F238E27FC236}">
                <a16:creationId xmlns:a16="http://schemas.microsoft.com/office/drawing/2014/main" id="{CE925D25-89EF-676C-4443-27B72B44602D}"/>
              </a:ext>
            </a:extLst>
          </p:cNvPr>
          <p:cNvSpPr txBox="1"/>
          <p:nvPr/>
        </p:nvSpPr>
        <p:spPr>
          <a:xfrm>
            <a:off x="756696" y="689788"/>
            <a:ext cx="6265321" cy="5478423"/>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John,</a:t>
            </a:r>
          </a:p>
          <a:p>
            <a:pPr marR="0" lvl="0" algn="l" defTabSz="457200" rtl="0" eaLnBrk="1" fontAlgn="auto" latinLnBrk="0" hangingPunct="1">
              <a:lnSpc>
                <a:spcPct val="100000"/>
              </a:lnSpc>
              <a:spcBef>
                <a:spcPts val="0"/>
              </a:spcBef>
              <a:spcAft>
                <a:spcPts val="0"/>
              </a:spcAft>
              <a:buClrTx/>
              <a:buSzTx/>
              <a:tabLst/>
              <a:defRPr/>
            </a:pPr>
            <a:endParaRPr kumimoji="0" lang="en-US" sz="1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 just left you a voicemail – that many Superintendents I speak with haven’t purchased furniture for entire schools and often feel overwhelmed by the whole process</a:t>
            </a: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Superior, Waupun, Beaver Dam, and Green Bay are a few examples of recent bond projects where I’ve guided the district team through the furniture process for opening on School Day 1. </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400" b="1" dirty="0">
                <a:solidFill>
                  <a:prstClr val="black"/>
                </a:solidFill>
                <a:latin typeface="Klinic Slab Book" pitchFamily="2" charset="0"/>
                <a:ea typeface="Calibri" panose="020F0502020204030204" pitchFamily="34" charset="0"/>
                <a:cs typeface="Times New Roman" panose="02020603050405020304" pitchFamily="18" charset="0"/>
              </a:rPr>
              <a:t>Brief Meeting – April 24 around 9:30am?</a:t>
            </a: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I’ll be in town next Wednesday.  Do you have 15 minutes to discuss the </a:t>
            </a:r>
            <a:r>
              <a:rPr lang="en-US" sz="1400" i="1" u="sng" dirty="0">
                <a:solidFill>
                  <a:prstClr val="black"/>
                </a:solidFill>
                <a:latin typeface="Klinic Slab Book" pitchFamily="2" charset="0"/>
                <a:ea typeface="Calibri" panose="020F0502020204030204" pitchFamily="34" charset="0"/>
                <a:cs typeface="Times New Roman" panose="02020603050405020304" pitchFamily="18" charset="0"/>
              </a:rPr>
              <a:t>process</a:t>
            </a: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 for how you might select vendors and furniture for your upcoming project?</a:t>
            </a:r>
          </a:p>
          <a:p>
            <a:pPr marR="0" lvl="0" algn="l" defTabSz="457200" rtl="0" eaLnBrk="1" fontAlgn="auto" latinLnBrk="0" hangingPunct="1">
              <a:lnSpc>
                <a:spcPct val="100000"/>
              </a:lnSpc>
              <a:spcBef>
                <a:spcPts val="0"/>
              </a:spcBef>
              <a:spcAft>
                <a:spcPts val="0"/>
              </a:spcAft>
              <a:buClrTx/>
              <a:buSzTx/>
              <a:tabLst/>
              <a:defRPr/>
            </a:pPr>
            <a:endParaRPr lang="en-US"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Below is a model I’ve used with other districts going through projects like yours:</a:t>
            </a: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hlinkClick r:id="rId6"/>
              </a:rPr>
              <a:t>https://smithsystem.com/smithfiles/classroom-furniture-buying-process</a:t>
            </a: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dirty="0">
              <a:solidFill>
                <a:prstClr val="black"/>
              </a:solidFill>
              <a:latin typeface="Klinic Slab Book" pitchFamily="2" charset="0"/>
              <a:ea typeface="Calibri" panose="020F0502020204030204" pitchFamily="34" charset="0"/>
              <a:cs typeface="Times New Roman" panose="02020603050405020304" pitchFamily="18" charset="0"/>
            </a:endParaRPr>
          </a:p>
          <a:p>
            <a:pPr defTabSz="457200">
              <a:defRPr/>
            </a:pPr>
            <a:r>
              <a:rPr lang="en-US" dirty="0">
                <a:solidFill>
                  <a:prstClr val="black"/>
                </a:solidFill>
                <a:latin typeface="Klinic Slab Book" pitchFamily="2" charset="0"/>
                <a:ea typeface="Calibri" panose="020F0502020204030204" pitchFamily="34" charset="0"/>
                <a:cs typeface="Times New Roman" panose="02020603050405020304" pitchFamily="18" charset="0"/>
              </a:rPr>
              <a:t>And, here’s an example of what we do from a recent Tech Ed project in Fall River, WI:</a:t>
            </a:r>
          </a:p>
          <a:p>
            <a:pPr defTabSz="457200">
              <a:defRPr/>
            </a:pPr>
            <a:endParaRPr lang="en-US"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8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20749B1D-7E33-4342-F0E2-972CC4B112A4}"/>
              </a:ext>
            </a:extLst>
          </p:cNvPr>
          <p:cNvCxnSpPr>
            <a:cxnSpLocks/>
          </p:cNvCxnSpPr>
          <p:nvPr/>
        </p:nvCxnSpPr>
        <p:spPr>
          <a:xfrm>
            <a:off x="416923" y="5443144"/>
            <a:ext cx="679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person holding the hands up&#10;&#10;Description automatically generated with medium confidence">
            <a:extLst>
              <a:ext uri="{FF2B5EF4-FFF2-40B4-BE49-F238E27FC236}">
                <a16:creationId xmlns:a16="http://schemas.microsoft.com/office/drawing/2014/main" id="{A870E84E-A461-8094-D1D8-77156BF6F8C8}"/>
              </a:ext>
            </a:extLst>
          </p:cNvPr>
          <p:cNvPicPr>
            <a:picLocks noChangeAspect="1"/>
          </p:cNvPicPr>
          <p:nvPr/>
        </p:nvPicPr>
        <p:blipFill>
          <a:blip r:embed="rId7"/>
          <a:stretch>
            <a:fillRect/>
          </a:stretch>
        </p:blipFill>
        <p:spPr>
          <a:xfrm>
            <a:off x="7708821" y="1840569"/>
            <a:ext cx="3604326" cy="3288157"/>
          </a:xfrm>
          <a:prstGeom prst="rect">
            <a:avLst/>
          </a:prstGeom>
        </p:spPr>
      </p:pic>
      <p:pic>
        <p:nvPicPr>
          <p:cNvPr id="5" name="Picture 1">
            <a:extLst>
              <a:ext uri="{FF2B5EF4-FFF2-40B4-BE49-F238E27FC236}">
                <a16:creationId xmlns:a16="http://schemas.microsoft.com/office/drawing/2014/main" id="{9F23C85C-2541-6659-534A-9170C41778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171" y="5138344"/>
            <a:ext cx="2113584" cy="158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E075225-9EF6-2002-5094-D226C5E7B0FE}"/>
              </a:ext>
            </a:extLst>
          </p:cNvPr>
          <p:cNvSpPr txBox="1"/>
          <p:nvPr/>
        </p:nvSpPr>
        <p:spPr>
          <a:xfrm>
            <a:off x="3529825" y="5628839"/>
            <a:ext cx="6096000" cy="369332"/>
          </a:xfrm>
          <a:prstGeom prst="rect">
            <a:avLst/>
          </a:prstGeom>
          <a:noFill/>
        </p:spPr>
        <p:txBody>
          <a:bodyPr wrap="square">
            <a:spAutoFit/>
          </a:bodyPr>
          <a:lstStyle/>
          <a:p>
            <a:r>
              <a:rPr lang="en-US" b="1" dirty="0">
                <a:latin typeface="Klinic Slab Bold" pitchFamily="2" charset="0"/>
              </a:rPr>
              <a:t>Immediate proof, image tells the story</a:t>
            </a:r>
          </a:p>
        </p:txBody>
      </p:sp>
      <p:pic>
        <p:nvPicPr>
          <p:cNvPr id="10" name="Audio 9">
            <a:hlinkClick r:id="" action="ppaction://media"/>
            <a:extLst>
              <a:ext uri="{FF2B5EF4-FFF2-40B4-BE49-F238E27FC236}">
                <a16:creationId xmlns:a16="http://schemas.microsoft.com/office/drawing/2014/main" id="{8492336A-6118-E18C-8A9B-70E0FB56F7F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7379245"/>
      </p:ext>
    </p:extLst>
  </p:cSld>
  <p:clrMapOvr>
    <a:masterClrMapping/>
  </p:clrMapOvr>
  <mc:AlternateContent xmlns:mc="http://schemas.openxmlformats.org/markup-compatibility/2006">
    <mc:Choice xmlns:p14="http://schemas.microsoft.com/office/powerpoint/2010/main" Requires="p14">
      <p:transition spd="slow" p14:dur="2000" advTm="38093"/>
    </mc:Choice>
    <mc:Fallback>
      <p:transition spd="slow" advTm="3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21</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2132363" y="351744"/>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B7C81BE-B034-4B6A-6BF0-326B2830603C}"/>
              </a:ext>
            </a:extLst>
          </p:cNvPr>
          <p:cNvSpPr txBox="1"/>
          <p:nvPr/>
        </p:nvSpPr>
        <p:spPr>
          <a:xfrm>
            <a:off x="1999222" y="536015"/>
            <a:ext cx="6265332" cy="470898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John, Furniture Buying Process – Thoughts?</a:t>
            </a:r>
          </a:p>
          <a:p>
            <a:pPr marR="0" lvl="0" algn="l" defTabSz="4572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John,</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 just left you a voicemail – that many Superintendents I speak with haven’t purchased furniture for entire schools and often feel overwhelmed by the whole process</a:t>
            </a: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Superior, Waupun, Beaver Dam, and Green Bay are a few examples of recent bond projects where I’ve guided the district team through the furniture process for opening on School Day 1. </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400" b="1" dirty="0">
                <a:solidFill>
                  <a:prstClr val="black"/>
                </a:solidFill>
                <a:latin typeface="Klinic Slab Book" pitchFamily="2" charset="0"/>
                <a:ea typeface="Calibri" panose="020F0502020204030204" pitchFamily="34" charset="0"/>
                <a:cs typeface="Times New Roman" panose="02020603050405020304" pitchFamily="18" charset="0"/>
              </a:rPr>
              <a:t>Brief Meeting – April 24 around 9:30am?</a:t>
            </a: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I’ll be in town next Wednesday.  Do you have 15 minutes to discuss the </a:t>
            </a:r>
            <a:r>
              <a:rPr lang="en-US" sz="1400" i="1" u="sng" dirty="0">
                <a:solidFill>
                  <a:prstClr val="black"/>
                </a:solidFill>
                <a:latin typeface="Klinic Slab Book" pitchFamily="2" charset="0"/>
                <a:ea typeface="Calibri" panose="020F0502020204030204" pitchFamily="34" charset="0"/>
                <a:cs typeface="Times New Roman" panose="02020603050405020304" pitchFamily="18" charset="0"/>
              </a:rPr>
              <a:t>process</a:t>
            </a: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 for how you might select vendors and furniture for your upcoming project?</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Below is a model I’ve used with other districts going through projects like yours:</a:t>
            </a: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hlinkClick r:id="rId5"/>
              </a:rPr>
              <a:t>https://smithsystem.com/smithfiles/classroom-furniture-buying-process</a:t>
            </a: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Klinic Slab Book" pitchFamily="2" charset="0"/>
                <a:ea typeface="Calibri" panose="020F0502020204030204" pitchFamily="34" charset="0"/>
                <a:cs typeface="Times New Roman" panose="02020603050405020304" pitchFamily="18" charset="0"/>
              </a:rPr>
              <a:t>And, here’s an example of what we do from a recent Tech Ed project in Fall River, WI:</a:t>
            </a:r>
          </a:p>
          <a:p>
            <a:pPr marR="0" lvl="0" algn="l" defTabSz="457200" rtl="0" eaLnBrk="1" fontAlgn="auto" latinLnBrk="0" hangingPunct="1">
              <a:lnSpc>
                <a:spcPct val="100000"/>
              </a:lnSpc>
              <a:spcBef>
                <a:spcPts val="0"/>
              </a:spcBef>
              <a:spcAft>
                <a:spcPts val="0"/>
              </a:spcAft>
              <a:buClrTx/>
              <a:buSzTx/>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CE925D25-89EF-676C-4443-27B72B44602D}"/>
              </a:ext>
            </a:extLst>
          </p:cNvPr>
          <p:cNvSpPr txBox="1"/>
          <p:nvPr/>
        </p:nvSpPr>
        <p:spPr>
          <a:xfrm>
            <a:off x="957017" y="774573"/>
            <a:ext cx="6265321" cy="861774"/>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8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F40D9BA-8AFD-A02C-D463-F72C318205BF}"/>
              </a:ext>
            </a:extLst>
          </p:cNvPr>
          <p:cNvPicPr>
            <a:picLocks noChangeAspect="1"/>
          </p:cNvPicPr>
          <p:nvPr/>
        </p:nvPicPr>
        <p:blipFill>
          <a:blip r:embed="rId6"/>
          <a:stretch>
            <a:fillRect/>
          </a:stretch>
        </p:blipFill>
        <p:spPr>
          <a:xfrm>
            <a:off x="8103524" y="1636347"/>
            <a:ext cx="3820381" cy="3435594"/>
          </a:xfrm>
          <a:prstGeom prst="rect">
            <a:avLst/>
          </a:prstGeom>
        </p:spPr>
      </p:pic>
      <p:pic>
        <p:nvPicPr>
          <p:cNvPr id="4" name="Picture 3" descr="A person with the mouth open&#10;&#10;Description automatically generated with low confidence">
            <a:extLst>
              <a:ext uri="{FF2B5EF4-FFF2-40B4-BE49-F238E27FC236}">
                <a16:creationId xmlns:a16="http://schemas.microsoft.com/office/drawing/2014/main" id="{88E20D59-1EE2-95BB-3F58-9742B40D76CD}"/>
              </a:ext>
            </a:extLst>
          </p:cNvPr>
          <p:cNvPicPr>
            <a:picLocks noChangeAspect="1"/>
          </p:cNvPicPr>
          <p:nvPr/>
        </p:nvPicPr>
        <p:blipFill>
          <a:blip r:embed="rId7"/>
          <a:stretch>
            <a:fillRect/>
          </a:stretch>
        </p:blipFill>
        <p:spPr>
          <a:xfrm>
            <a:off x="8264554" y="1773965"/>
            <a:ext cx="3498320" cy="3297976"/>
          </a:xfrm>
          <a:prstGeom prst="rect">
            <a:avLst/>
          </a:prstGeom>
        </p:spPr>
      </p:pic>
      <p:pic>
        <p:nvPicPr>
          <p:cNvPr id="9" name="Picture 1">
            <a:extLst>
              <a:ext uri="{FF2B5EF4-FFF2-40B4-BE49-F238E27FC236}">
                <a16:creationId xmlns:a16="http://schemas.microsoft.com/office/drawing/2014/main" id="{484D8B1F-73F2-9E32-6E2F-6B1B53DB04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4100" y="4858056"/>
            <a:ext cx="2487785" cy="186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32333EC7-4C19-108D-B96C-30F1E8A7BA73}"/>
              </a:ext>
            </a:extLst>
          </p:cNvPr>
          <p:cNvCxnSpPr>
            <a:cxnSpLocks/>
          </p:cNvCxnSpPr>
          <p:nvPr/>
        </p:nvCxnSpPr>
        <p:spPr>
          <a:xfrm>
            <a:off x="540476" y="536015"/>
            <a:ext cx="1321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81BF9E-0F13-D3BE-E043-6E203B4DE389}"/>
              </a:ext>
            </a:extLst>
          </p:cNvPr>
          <p:cNvSpPr txBox="1"/>
          <p:nvPr/>
        </p:nvSpPr>
        <p:spPr>
          <a:xfrm>
            <a:off x="482387" y="565079"/>
            <a:ext cx="1633492" cy="830997"/>
          </a:xfrm>
          <a:prstGeom prst="rect">
            <a:avLst/>
          </a:prstGeom>
          <a:noFill/>
        </p:spPr>
        <p:txBody>
          <a:bodyPr wrap="square">
            <a:spAutoFit/>
          </a:bodyPr>
          <a:lstStyle/>
          <a:p>
            <a:r>
              <a:rPr lang="en-US" sz="1600" b="1" dirty="0">
                <a:latin typeface="Klinic Slab Bold" pitchFamily="2" charset="0"/>
              </a:rPr>
              <a:t>Personalized subject line with question</a:t>
            </a:r>
          </a:p>
        </p:txBody>
      </p:sp>
      <p:cxnSp>
        <p:nvCxnSpPr>
          <p:cNvPr id="19" name="Straight Arrow Connector 18">
            <a:extLst>
              <a:ext uri="{FF2B5EF4-FFF2-40B4-BE49-F238E27FC236}">
                <a16:creationId xmlns:a16="http://schemas.microsoft.com/office/drawing/2014/main" id="{BD2B6C72-6867-F9EE-61D9-2ABF557B0039}"/>
              </a:ext>
            </a:extLst>
          </p:cNvPr>
          <p:cNvCxnSpPr>
            <a:cxnSpLocks/>
          </p:cNvCxnSpPr>
          <p:nvPr/>
        </p:nvCxnSpPr>
        <p:spPr>
          <a:xfrm>
            <a:off x="540476" y="1514607"/>
            <a:ext cx="1321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475DDA-3E52-EB1E-E7B5-52990634A3F5}"/>
              </a:ext>
            </a:extLst>
          </p:cNvPr>
          <p:cNvSpPr txBox="1"/>
          <p:nvPr/>
        </p:nvSpPr>
        <p:spPr>
          <a:xfrm>
            <a:off x="487239" y="1641362"/>
            <a:ext cx="1518567" cy="1323439"/>
          </a:xfrm>
          <a:prstGeom prst="rect">
            <a:avLst/>
          </a:prstGeom>
          <a:noFill/>
        </p:spPr>
        <p:txBody>
          <a:bodyPr wrap="square">
            <a:spAutoFit/>
          </a:bodyPr>
          <a:lstStyle/>
          <a:p>
            <a:r>
              <a:rPr lang="en-US" sz="1600" b="1" dirty="0">
                <a:latin typeface="Klinic Slab Bold" pitchFamily="2" charset="0"/>
              </a:rPr>
              <a:t>Intro: elicit pain, establish credibility, value proposition</a:t>
            </a:r>
          </a:p>
        </p:txBody>
      </p:sp>
      <p:cxnSp>
        <p:nvCxnSpPr>
          <p:cNvPr id="23" name="Straight Arrow Connector 22">
            <a:extLst>
              <a:ext uri="{FF2B5EF4-FFF2-40B4-BE49-F238E27FC236}">
                <a16:creationId xmlns:a16="http://schemas.microsoft.com/office/drawing/2014/main" id="{EF3AAC4E-EE9D-FB1E-45F9-D6BDDEA7492C}"/>
              </a:ext>
            </a:extLst>
          </p:cNvPr>
          <p:cNvCxnSpPr>
            <a:cxnSpLocks/>
          </p:cNvCxnSpPr>
          <p:nvPr/>
        </p:nvCxnSpPr>
        <p:spPr>
          <a:xfrm>
            <a:off x="568816" y="3057523"/>
            <a:ext cx="1321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59BA641-4059-97E3-2AA5-3B21806D9277}"/>
              </a:ext>
            </a:extLst>
          </p:cNvPr>
          <p:cNvSpPr txBox="1"/>
          <p:nvPr/>
        </p:nvSpPr>
        <p:spPr>
          <a:xfrm>
            <a:off x="449975" y="3155811"/>
            <a:ext cx="1633492" cy="584775"/>
          </a:xfrm>
          <a:prstGeom prst="rect">
            <a:avLst/>
          </a:prstGeom>
          <a:noFill/>
        </p:spPr>
        <p:txBody>
          <a:bodyPr wrap="square">
            <a:spAutoFit/>
          </a:bodyPr>
          <a:lstStyle/>
          <a:p>
            <a:r>
              <a:rPr lang="en-US" sz="1600" b="1" dirty="0">
                <a:latin typeface="Klinic Slab Bold" pitchFamily="2" charset="0"/>
              </a:rPr>
              <a:t>Font size – draw eye to “the ask”</a:t>
            </a:r>
          </a:p>
        </p:txBody>
      </p:sp>
      <p:cxnSp>
        <p:nvCxnSpPr>
          <p:cNvPr id="28" name="Straight Arrow Connector 27">
            <a:extLst>
              <a:ext uri="{FF2B5EF4-FFF2-40B4-BE49-F238E27FC236}">
                <a16:creationId xmlns:a16="http://schemas.microsoft.com/office/drawing/2014/main" id="{32642148-57E7-901C-EF18-FC069D30A478}"/>
              </a:ext>
            </a:extLst>
          </p:cNvPr>
          <p:cNvCxnSpPr>
            <a:cxnSpLocks/>
          </p:cNvCxnSpPr>
          <p:nvPr/>
        </p:nvCxnSpPr>
        <p:spPr>
          <a:xfrm>
            <a:off x="540476" y="3988856"/>
            <a:ext cx="1321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3556CA0-29E8-AA5D-7543-E9E4BA2F3938}"/>
              </a:ext>
            </a:extLst>
          </p:cNvPr>
          <p:cNvSpPr txBox="1"/>
          <p:nvPr/>
        </p:nvSpPr>
        <p:spPr>
          <a:xfrm>
            <a:off x="498871" y="4139761"/>
            <a:ext cx="1820996" cy="830997"/>
          </a:xfrm>
          <a:prstGeom prst="rect">
            <a:avLst/>
          </a:prstGeom>
          <a:noFill/>
        </p:spPr>
        <p:txBody>
          <a:bodyPr wrap="square">
            <a:spAutoFit/>
          </a:bodyPr>
          <a:lstStyle/>
          <a:p>
            <a:r>
              <a:rPr lang="en-US" sz="1600" b="1" dirty="0">
                <a:latin typeface="Klinic Slab Bold" pitchFamily="2" charset="0"/>
              </a:rPr>
              <a:t>Reinforce value prop with “freebie”</a:t>
            </a:r>
          </a:p>
        </p:txBody>
      </p:sp>
      <p:cxnSp>
        <p:nvCxnSpPr>
          <p:cNvPr id="31" name="Straight Arrow Connector 30">
            <a:extLst>
              <a:ext uri="{FF2B5EF4-FFF2-40B4-BE49-F238E27FC236}">
                <a16:creationId xmlns:a16="http://schemas.microsoft.com/office/drawing/2014/main" id="{68A98FF8-2B22-450F-ABB4-9221F5785C82}"/>
              </a:ext>
            </a:extLst>
          </p:cNvPr>
          <p:cNvCxnSpPr>
            <a:cxnSpLocks/>
          </p:cNvCxnSpPr>
          <p:nvPr/>
        </p:nvCxnSpPr>
        <p:spPr>
          <a:xfrm>
            <a:off x="568816" y="5244996"/>
            <a:ext cx="1321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A370026-5EB2-FE39-A82C-23FC84EBB38C}"/>
              </a:ext>
            </a:extLst>
          </p:cNvPr>
          <p:cNvSpPr txBox="1"/>
          <p:nvPr/>
        </p:nvSpPr>
        <p:spPr>
          <a:xfrm>
            <a:off x="498871" y="5429236"/>
            <a:ext cx="1820996" cy="830997"/>
          </a:xfrm>
          <a:prstGeom prst="rect">
            <a:avLst/>
          </a:prstGeom>
          <a:noFill/>
        </p:spPr>
        <p:txBody>
          <a:bodyPr wrap="square">
            <a:spAutoFit/>
          </a:bodyPr>
          <a:lstStyle/>
          <a:p>
            <a:r>
              <a:rPr lang="en-US" sz="1600" b="1" dirty="0">
                <a:latin typeface="Klinic Slab Bold" pitchFamily="2" charset="0"/>
              </a:rPr>
              <a:t>Immediate proof, image tells the story</a:t>
            </a:r>
          </a:p>
        </p:txBody>
      </p:sp>
      <p:pic>
        <p:nvPicPr>
          <p:cNvPr id="7" name="Audio 6">
            <a:hlinkClick r:id="" action="ppaction://media"/>
            <a:extLst>
              <a:ext uri="{FF2B5EF4-FFF2-40B4-BE49-F238E27FC236}">
                <a16:creationId xmlns:a16="http://schemas.microsoft.com/office/drawing/2014/main" id="{EF4E4E54-442B-8975-EBDF-073E60F2508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7063504"/>
      </p:ext>
    </p:extLst>
  </p:cSld>
  <p:clrMapOvr>
    <a:masterClrMapping/>
  </p:clrMapOvr>
  <mc:AlternateContent xmlns:mc="http://schemas.openxmlformats.org/markup-compatibility/2006">
    <mc:Choice xmlns:p14="http://schemas.microsoft.com/office/powerpoint/2010/main" Requires="p14">
      <p:transition spd="slow" p14:dur="2000" advTm="12502"/>
    </mc:Choice>
    <mc:Fallback>
      <p:transition spd="slow" advTm="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1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alpha val="799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096000" y="631116"/>
            <a:ext cx="5689337" cy="1458119"/>
          </a:xfrm>
        </p:spPr>
        <p:txBody>
          <a:bodyPr>
            <a:normAutofit/>
          </a:bodyPr>
          <a:lstStyle/>
          <a:p>
            <a:pPr algn="ctr"/>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Cold Calling</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272784" y="2244787"/>
            <a:ext cx="5614415" cy="1879001"/>
          </a:xfrm>
        </p:spPr>
        <p:txBody>
          <a:bodyPr vert="horz" lIns="91440" tIns="45720" rIns="91440" bIns="45720" rtlCol="0" anchor="t">
            <a:normAutofit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The gatekeeper.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“Do you have an appointment?”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Klinic Slab Book"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“Yes.” – you’d be lying.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“No.” – they brush you off.</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“It’s really important…” – means “No”, brush you off.</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8375534" y="1755245"/>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lang="en-US" sz="1800" dirty="0">
                <a:solidFill>
                  <a:schemeClr val="tx1">
                    <a:lumMod val="65000"/>
                    <a:lumOff val="35000"/>
                  </a:schemeClr>
                </a:solidFill>
                <a:latin typeface="Klinic Slab Light" pitchFamily="2" charset="0"/>
              </a:rPr>
              <a:t>Cold Calling</a:t>
            </a:r>
          </a:p>
        </p:txBody>
      </p:sp>
      <p:pic>
        <p:nvPicPr>
          <p:cNvPr id="5" name="Picture 4">
            <a:extLst>
              <a:ext uri="{FF2B5EF4-FFF2-40B4-BE49-F238E27FC236}">
                <a16:creationId xmlns:a16="http://schemas.microsoft.com/office/drawing/2014/main" id="{DA191F60-9BD1-8850-4DCB-C0B420A8A9EC}"/>
              </a:ext>
            </a:extLst>
          </p:cNvPr>
          <p:cNvPicPr>
            <a:picLocks noChangeAspect="1"/>
          </p:cNvPicPr>
          <p:nvPr/>
        </p:nvPicPr>
        <p:blipFill>
          <a:blip r:embed="rId4"/>
          <a:stretch>
            <a:fillRect/>
          </a:stretch>
        </p:blipFill>
        <p:spPr>
          <a:xfrm>
            <a:off x="389365" y="1416579"/>
            <a:ext cx="5319889" cy="3989917"/>
          </a:xfrm>
          <a:prstGeom prst="rect">
            <a:avLst/>
          </a:prstGeom>
        </p:spPr>
      </p:pic>
      <p:pic>
        <p:nvPicPr>
          <p:cNvPr id="10" name="Audio 9">
            <a:hlinkClick r:id="" action="ppaction://media"/>
            <a:extLst>
              <a:ext uri="{FF2B5EF4-FFF2-40B4-BE49-F238E27FC236}">
                <a16:creationId xmlns:a16="http://schemas.microsoft.com/office/drawing/2014/main" id="{F07BBF8F-035C-4E02-F7F2-FCF84D3A2A6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2271531"/>
      </p:ext>
    </p:extLst>
  </p:cSld>
  <p:clrMapOvr>
    <a:masterClrMapping/>
  </p:clrMapOvr>
  <mc:AlternateContent xmlns:mc="http://schemas.openxmlformats.org/markup-compatibility/2006">
    <mc:Choice xmlns:p14="http://schemas.microsoft.com/office/powerpoint/2010/main" Requires="p14">
      <p:transition spd="slow" p14:dur="2000" advTm="52668"/>
    </mc:Choice>
    <mc:Fallback>
      <p:transition spd="slow" advTm="5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23</a:t>
            </a:fld>
            <a:endParaRPr lang="en-US" dirty="0"/>
          </a:p>
        </p:txBody>
      </p:sp>
      <p:sp>
        <p:nvSpPr>
          <p:cNvPr id="24" name="TextBox 23">
            <a:extLst>
              <a:ext uri="{FF2B5EF4-FFF2-40B4-BE49-F238E27FC236}">
                <a16:creationId xmlns:a16="http://schemas.microsoft.com/office/drawing/2014/main" id="{CE925D25-89EF-676C-4443-27B72B44602D}"/>
              </a:ext>
            </a:extLst>
          </p:cNvPr>
          <p:cNvSpPr txBox="1"/>
          <p:nvPr/>
        </p:nvSpPr>
        <p:spPr>
          <a:xfrm>
            <a:off x="957017" y="774573"/>
            <a:ext cx="6265321" cy="861774"/>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lang="en-US" sz="1800" dirty="0">
              <a:solidFill>
                <a:prstClr val="black"/>
              </a:solidFill>
              <a:latin typeface="Klinic Slab Book" pitchFamily="2" charset="0"/>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32333EC7-4C19-108D-B96C-30F1E8A7BA73}"/>
              </a:ext>
            </a:extLst>
          </p:cNvPr>
          <p:cNvCxnSpPr>
            <a:cxnSpLocks/>
          </p:cNvCxnSpPr>
          <p:nvPr/>
        </p:nvCxnSpPr>
        <p:spPr>
          <a:xfrm flipH="1">
            <a:off x="8921262" y="659945"/>
            <a:ext cx="1321545"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475DDA-3E52-EB1E-E7B5-52990634A3F5}"/>
              </a:ext>
            </a:extLst>
          </p:cNvPr>
          <p:cNvSpPr txBox="1"/>
          <p:nvPr/>
        </p:nvSpPr>
        <p:spPr>
          <a:xfrm>
            <a:off x="10337725" y="496271"/>
            <a:ext cx="1518567" cy="2800767"/>
          </a:xfrm>
          <a:prstGeom prst="rect">
            <a:avLst/>
          </a:prstGeom>
          <a:noFill/>
        </p:spPr>
        <p:txBody>
          <a:bodyPr wrap="square">
            <a:spAutoFit/>
          </a:bodyPr>
          <a:lstStyle/>
          <a:p>
            <a:r>
              <a:rPr lang="en-US" sz="1600" b="1" dirty="0">
                <a:latin typeface="Klinic Slab Bold" pitchFamily="2" charset="0"/>
              </a:rPr>
              <a:t>Set your cold call up for greater success the day before or day of your visit.</a:t>
            </a:r>
          </a:p>
          <a:p>
            <a:endParaRPr lang="en-US" sz="1600" b="1" dirty="0">
              <a:latin typeface="Klinic Slab Bold" pitchFamily="2" charset="0"/>
            </a:endParaRPr>
          </a:p>
          <a:p>
            <a:r>
              <a:rPr lang="en-US" sz="1600" b="1" dirty="0">
                <a:latin typeface="Klinic Slab Bold" pitchFamily="2" charset="0"/>
              </a:rPr>
              <a:t>Or, leave a voicemail to the same effect.</a:t>
            </a:r>
          </a:p>
        </p:txBody>
      </p:sp>
      <p:pic>
        <p:nvPicPr>
          <p:cNvPr id="2" name="Picture 1">
            <a:extLst>
              <a:ext uri="{FF2B5EF4-FFF2-40B4-BE49-F238E27FC236}">
                <a16:creationId xmlns:a16="http://schemas.microsoft.com/office/drawing/2014/main" id="{F940D7E4-A354-CC61-BBD8-A34E24C24434}"/>
              </a:ext>
            </a:extLst>
          </p:cNvPr>
          <p:cNvPicPr>
            <a:picLocks noChangeAspect="1"/>
          </p:cNvPicPr>
          <p:nvPr/>
        </p:nvPicPr>
        <p:blipFill>
          <a:blip r:embed="rId5"/>
          <a:stretch>
            <a:fillRect/>
          </a:stretch>
        </p:blipFill>
        <p:spPr>
          <a:xfrm>
            <a:off x="366816" y="121336"/>
            <a:ext cx="8644877" cy="6736664"/>
          </a:xfrm>
          <a:prstGeom prst="rect">
            <a:avLst/>
          </a:prstGeom>
        </p:spPr>
      </p:pic>
      <p:pic>
        <p:nvPicPr>
          <p:cNvPr id="5" name="Audio 4">
            <a:hlinkClick r:id="" action="ppaction://media"/>
            <a:extLst>
              <a:ext uri="{FF2B5EF4-FFF2-40B4-BE49-F238E27FC236}">
                <a16:creationId xmlns:a16="http://schemas.microsoft.com/office/drawing/2014/main" id="{83ED3EF0-5193-736F-CFA7-80F5962931C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3649048"/>
      </p:ext>
    </p:extLst>
  </p:cSld>
  <p:clrMapOvr>
    <a:masterClrMapping/>
  </p:clrMapOvr>
  <mc:AlternateContent xmlns:mc="http://schemas.openxmlformats.org/markup-compatibility/2006">
    <mc:Choice xmlns:p14="http://schemas.microsoft.com/office/powerpoint/2010/main" Requires="p14">
      <p:transition spd="slow" p14:dur="2000" advTm="29824"/>
    </mc:Choice>
    <mc:Fallback>
      <p:transition spd="slow" advTm="2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1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alpha val="799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096000" y="631116"/>
            <a:ext cx="5689337" cy="1458119"/>
          </a:xfrm>
        </p:spPr>
        <p:txBody>
          <a:bodyPr>
            <a:normAutofit/>
          </a:bodyPr>
          <a:lstStyle/>
          <a:p>
            <a:pPr algn="ctr"/>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Cold Calling</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40007" y="2244787"/>
            <a:ext cx="5245036" cy="1879001"/>
          </a:xfr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The gatekeeper.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“Do you have an appointment?”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“No, but I let them know I’d be stopping by at this time. They may be expecting me.”</a:t>
            </a:r>
          </a:p>
          <a:p>
            <a:pPr defTabSz="457200">
              <a:defRPr/>
            </a:pPr>
            <a:endParaRPr lang="en-US" dirty="0"/>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8375534" y="1755245"/>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lang="en-US" sz="1800" dirty="0">
                <a:solidFill>
                  <a:schemeClr val="tx1">
                    <a:lumMod val="65000"/>
                    <a:lumOff val="35000"/>
                  </a:schemeClr>
                </a:solidFill>
                <a:latin typeface="Klinic Slab Light" pitchFamily="2" charset="0"/>
              </a:rPr>
              <a:t>Cold Calling</a:t>
            </a:r>
          </a:p>
        </p:txBody>
      </p:sp>
      <p:pic>
        <p:nvPicPr>
          <p:cNvPr id="5" name="Picture 4">
            <a:extLst>
              <a:ext uri="{FF2B5EF4-FFF2-40B4-BE49-F238E27FC236}">
                <a16:creationId xmlns:a16="http://schemas.microsoft.com/office/drawing/2014/main" id="{DA191F60-9BD1-8850-4DCB-C0B420A8A9EC}"/>
              </a:ext>
            </a:extLst>
          </p:cNvPr>
          <p:cNvPicPr>
            <a:picLocks noChangeAspect="1"/>
          </p:cNvPicPr>
          <p:nvPr/>
        </p:nvPicPr>
        <p:blipFill>
          <a:blip r:embed="rId4"/>
          <a:stretch>
            <a:fillRect/>
          </a:stretch>
        </p:blipFill>
        <p:spPr>
          <a:xfrm>
            <a:off x="389365" y="1416579"/>
            <a:ext cx="5319889" cy="3989917"/>
          </a:xfrm>
          <a:prstGeom prst="rect">
            <a:avLst/>
          </a:prstGeom>
        </p:spPr>
      </p:pic>
      <p:pic>
        <p:nvPicPr>
          <p:cNvPr id="6" name="Audio 5">
            <a:hlinkClick r:id="" action="ppaction://media"/>
            <a:extLst>
              <a:ext uri="{FF2B5EF4-FFF2-40B4-BE49-F238E27FC236}">
                <a16:creationId xmlns:a16="http://schemas.microsoft.com/office/drawing/2014/main" id="{67818F9A-4401-B508-6050-CDDC485193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2907747"/>
      </p:ext>
    </p:extLst>
  </p:cSld>
  <p:clrMapOvr>
    <a:masterClrMapping/>
  </p:clrMapOvr>
  <mc:AlternateContent xmlns:mc="http://schemas.openxmlformats.org/markup-compatibility/2006">
    <mc:Choice xmlns:p14="http://schemas.microsoft.com/office/powerpoint/2010/main" Requires="p14">
      <p:transition spd="slow" p14:dur="2000" advTm="14139"/>
    </mc:Choice>
    <mc:Fallback>
      <p:transition spd="slow" advTm="1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81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alpha val="80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096000" y="631116"/>
            <a:ext cx="5689337" cy="1458119"/>
          </a:xfrm>
        </p:spPr>
        <p:txBody>
          <a:bodyPr>
            <a:normAutofit/>
          </a:bodyPr>
          <a:lstStyle/>
          <a:p>
            <a:pPr algn="ctr"/>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Cold Calling</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40007" y="2244787"/>
            <a:ext cx="5245036" cy="1879001"/>
          </a:xfr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“No, but I let them know I’d be stopping by at this time. They may be expecting me.”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Klinic Slab Bold" pitchFamily="2" charset="0"/>
                <a:ea typeface="Calibri" panose="020F0502020204030204" pitchFamily="34" charset="0"/>
                <a:cs typeface="Times New Roman" panose="02020603050405020304" pitchFamily="18" charset="0"/>
              </a:rPr>
              <a:t>You’re not lying and can say it CONFIDENTLY.</a:t>
            </a:r>
          </a:p>
          <a:p>
            <a:pPr defTabSz="457200">
              <a:defRPr/>
            </a:pPr>
            <a:endParaRPr lang="en-US" dirty="0"/>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8375534" y="1755245"/>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lang="en-US" sz="1800" dirty="0">
                <a:solidFill>
                  <a:schemeClr val="tx1">
                    <a:lumMod val="65000"/>
                    <a:lumOff val="35000"/>
                  </a:schemeClr>
                </a:solidFill>
                <a:latin typeface="Klinic Slab Light" pitchFamily="2" charset="0"/>
              </a:rPr>
              <a:t>Cold Calling</a:t>
            </a:r>
          </a:p>
        </p:txBody>
      </p:sp>
      <p:pic>
        <p:nvPicPr>
          <p:cNvPr id="6" name="Picture 5" descr="A person talking on a cell phone&#10;&#10;Description automatically generated with medium confidence">
            <a:extLst>
              <a:ext uri="{FF2B5EF4-FFF2-40B4-BE49-F238E27FC236}">
                <a16:creationId xmlns:a16="http://schemas.microsoft.com/office/drawing/2014/main" id="{1C94DA03-0FC6-B3F6-60D3-D72BE1DE3976}"/>
              </a:ext>
            </a:extLst>
          </p:cNvPr>
          <p:cNvPicPr>
            <a:picLocks noChangeAspect="1"/>
          </p:cNvPicPr>
          <p:nvPr/>
        </p:nvPicPr>
        <p:blipFill>
          <a:blip r:embed="rId4"/>
          <a:stretch>
            <a:fillRect/>
          </a:stretch>
        </p:blipFill>
        <p:spPr>
          <a:xfrm>
            <a:off x="-26321" y="1403030"/>
            <a:ext cx="5878315" cy="4127883"/>
          </a:xfrm>
          <a:prstGeom prst="rect">
            <a:avLst/>
          </a:prstGeom>
        </p:spPr>
      </p:pic>
      <p:pic>
        <p:nvPicPr>
          <p:cNvPr id="8" name="Audio 7">
            <a:hlinkClick r:id="" action="ppaction://media"/>
            <a:extLst>
              <a:ext uri="{FF2B5EF4-FFF2-40B4-BE49-F238E27FC236}">
                <a16:creationId xmlns:a16="http://schemas.microsoft.com/office/drawing/2014/main" id="{DFDB3030-8ACC-6F07-7F97-EB8FCB691E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8711370"/>
      </p:ext>
    </p:extLst>
  </p:cSld>
  <p:clrMapOvr>
    <a:masterClrMapping/>
  </p:clrMapOvr>
  <mc:AlternateContent xmlns:mc="http://schemas.openxmlformats.org/markup-compatibility/2006">
    <mc:Choice xmlns:p14="http://schemas.microsoft.com/office/powerpoint/2010/main" Requires="p14">
      <p:transition spd="slow" p14:dur="2000" advTm="8415"/>
    </mc:Choice>
    <mc:Fallback>
      <p:transition spd="slow" advTm="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9664"/>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alpha val="7955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096000" y="631116"/>
            <a:ext cx="5689337" cy="1458119"/>
          </a:xfrm>
        </p:spPr>
        <p:txBody>
          <a:bodyPr>
            <a:normAutofit/>
          </a:bodyPr>
          <a:lstStyle/>
          <a:p>
            <a:pPr algn="ctr"/>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Cold Calling</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40007" y="2244787"/>
            <a:ext cx="5245036" cy="1879001"/>
          </a:xfr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“No, but I let them know I’d be stopping by at this time. They may be expecting me.”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You’re not lying and can say it CONFIDENTLY.</a:t>
            </a:r>
          </a:p>
          <a:p>
            <a:pPr algn="ctr" defTabSz="457200">
              <a:lnSpc>
                <a:spcPct val="100000"/>
              </a:lnSpc>
              <a:defRPr/>
            </a:pPr>
            <a:r>
              <a:rPr lang="en-US" sz="2100" b="1" dirty="0">
                <a:solidFill>
                  <a:prstClr val="black"/>
                </a:solidFill>
                <a:latin typeface="Klinic Slab Bold" pitchFamily="2" charset="0"/>
                <a:ea typeface="Calibri" panose="020F0502020204030204" pitchFamily="34" charset="0"/>
                <a:cs typeface="Times New Roman" panose="02020603050405020304" pitchFamily="18" charset="0"/>
              </a:rPr>
              <a:t>They are not sure if the DM is expecting you.</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defTabSz="457200">
              <a:defRPr/>
            </a:pPr>
            <a:endParaRPr lang="en-US" dirty="0"/>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8375534" y="1755245"/>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lang="en-US" sz="1800" dirty="0">
                <a:solidFill>
                  <a:schemeClr val="tx1">
                    <a:lumMod val="65000"/>
                    <a:lumOff val="35000"/>
                  </a:schemeClr>
                </a:solidFill>
                <a:latin typeface="Klinic Slab Light" pitchFamily="2" charset="0"/>
              </a:rPr>
              <a:t>Cold Calling</a:t>
            </a:r>
          </a:p>
        </p:txBody>
      </p:sp>
      <p:pic>
        <p:nvPicPr>
          <p:cNvPr id="6" name="Picture 5">
            <a:extLst>
              <a:ext uri="{FF2B5EF4-FFF2-40B4-BE49-F238E27FC236}">
                <a16:creationId xmlns:a16="http://schemas.microsoft.com/office/drawing/2014/main" id="{1C94DA03-0FC6-B3F6-60D3-D72BE1DE3976}"/>
              </a:ext>
            </a:extLst>
          </p:cNvPr>
          <p:cNvPicPr>
            <a:picLocks noChangeAspect="1"/>
          </p:cNvPicPr>
          <p:nvPr/>
        </p:nvPicPr>
        <p:blipFill>
          <a:blip r:embed="rId4"/>
          <a:srcRect/>
          <a:stretch/>
        </p:blipFill>
        <p:spPr>
          <a:xfrm>
            <a:off x="160914" y="1403030"/>
            <a:ext cx="5503844" cy="4127883"/>
          </a:xfrm>
          <a:prstGeom prst="rect">
            <a:avLst/>
          </a:prstGeom>
        </p:spPr>
      </p:pic>
      <p:pic>
        <p:nvPicPr>
          <p:cNvPr id="8" name="Audio 7">
            <a:hlinkClick r:id="" action="ppaction://media"/>
            <a:extLst>
              <a:ext uri="{FF2B5EF4-FFF2-40B4-BE49-F238E27FC236}">
                <a16:creationId xmlns:a16="http://schemas.microsoft.com/office/drawing/2014/main" id="{F264FF83-5E16-4D23-19B5-0DC34E207A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1082811"/>
      </p:ext>
    </p:extLst>
  </p:cSld>
  <p:clrMapOvr>
    <a:masterClrMapping/>
  </p:clrMapOvr>
  <mc:AlternateContent xmlns:mc="http://schemas.openxmlformats.org/markup-compatibility/2006">
    <mc:Choice xmlns:p14="http://schemas.microsoft.com/office/powerpoint/2010/main" Requires="p14">
      <p:transition spd="slow" p14:dur="2000" advTm="9878"/>
    </mc:Choice>
    <mc:Fallback>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80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alpha val="800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096000" y="631116"/>
            <a:ext cx="5689337" cy="1458119"/>
          </a:xfrm>
        </p:spPr>
        <p:txBody>
          <a:bodyPr>
            <a:normAutofit/>
          </a:bodyPr>
          <a:lstStyle/>
          <a:p>
            <a:pPr algn="ctr"/>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Cold Calling</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40007" y="2244786"/>
            <a:ext cx="5245036" cy="4127883"/>
          </a:xfr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“No, but I let them know I’d be stopping by at this time. They may be expecting me.”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You’re not lying and can say it CONFIDENTLY.</a:t>
            </a:r>
          </a:p>
          <a:p>
            <a:pPr algn="ctr" defTabSz="457200">
              <a:lnSpc>
                <a:spcPct val="110000"/>
              </a:lnSpc>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They are not sure if the DM is expecting you</a:t>
            </a:r>
            <a:r>
              <a:rPr lang="en-US" sz="2000" b="1" dirty="0">
                <a:solidFill>
                  <a:prstClr val="black"/>
                </a:solidFill>
                <a:latin typeface="Klinic Slab Bold" pitchFamily="2" charset="0"/>
                <a:ea typeface="Calibri" panose="020F0502020204030204" pitchFamily="34" charset="0"/>
                <a:cs typeface="Times New Roman" panose="02020603050405020304" pitchFamily="18" charset="0"/>
              </a:rPr>
              <a:t>.</a:t>
            </a:r>
          </a:p>
          <a:p>
            <a:pPr algn="ctr" defTabSz="457200">
              <a:lnSpc>
                <a:spcPct val="110000"/>
              </a:lnSpc>
              <a:defRPr/>
            </a:pPr>
            <a:r>
              <a:rPr lang="en-US" sz="2100" b="1" dirty="0">
                <a:solidFill>
                  <a:prstClr val="black"/>
                </a:solidFill>
                <a:latin typeface="Klinic Slab Bold" pitchFamily="2" charset="0"/>
                <a:ea typeface="Calibri" panose="020F0502020204030204" pitchFamily="34" charset="0"/>
                <a:cs typeface="Times New Roman" panose="02020603050405020304" pitchFamily="18" charset="0"/>
              </a:rPr>
              <a:t>They’ll check with the DM on your behalf.</a:t>
            </a:r>
          </a:p>
          <a:p>
            <a:pPr algn="ctr" defTabSz="457200">
              <a:lnSpc>
                <a:spcPct val="100000"/>
              </a:lnSpc>
              <a:defRPr/>
            </a:pPr>
            <a:endParaRPr lang="en-US" sz="2000" b="1" dirty="0">
              <a:solidFill>
                <a:prstClr val="black"/>
              </a:solidFill>
              <a:latin typeface="Klinic Slab Bold" pitchFamily="2" charset="0"/>
              <a:ea typeface="Calibri" panose="020F0502020204030204" pitchFamily="34" charset="0"/>
              <a:cs typeface="Times New Roman" panose="02020603050405020304" pitchFamily="18" charset="0"/>
            </a:endParaRPr>
          </a:p>
          <a:p>
            <a:pPr algn="ctr" defTabSz="457200">
              <a:lnSpc>
                <a:spcPct val="100000"/>
              </a:lnSpc>
              <a:defRPr/>
            </a:pPr>
            <a:endParaRPr lang="en-US" sz="2000" b="1" dirty="0">
              <a:solidFill>
                <a:prstClr val="black"/>
              </a:solidFill>
              <a:latin typeface="Klinic Slab Bold"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defTabSz="457200">
              <a:defRPr/>
            </a:pPr>
            <a:endParaRPr lang="en-US" dirty="0"/>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8375534" y="1755245"/>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lang="en-US" sz="1800" dirty="0">
                <a:solidFill>
                  <a:schemeClr val="tx1">
                    <a:lumMod val="65000"/>
                    <a:lumOff val="35000"/>
                  </a:schemeClr>
                </a:solidFill>
                <a:latin typeface="Klinic Slab Light" pitchFamily="2" charset="0"/>
              </a:rPr>
              <a:t>Cold Calling</a:t>
            </a:r>
          </a:p>
        </p:txBody>
      </p:sp>
      <p:pic>
        <p:nvPicPr>
          <p:cNvPr id="6" name="Picture 5" descr="A person talking on a cell phone&#10;&#10;Description automatically generated with medium confidence">
            <a:extLst>
              <a:ext uri="{FF2B5EF4-FFF2-40B4-BE49-F238E27FC236}">
                <a16:creationId xmlns:a16="http://schemas.microsoft.com/office/drawing/2014/main" id="{1C94DA03-0FC6-B3F6-60D3-D72BE1DE3976}"/>
              </a:ext>
            </a:extLst>
          </p:cNvPr>
          <p:cNvPicPr>
            <a:picLocks noChangeAspect="1"/>
          </p:cNvPicPr>
          <p:nvPr/>
        </p:nvPicPr>
        <p:blipFill>
          <a:blip r:embed="rId4"/>
          <a:stretch>
            <a:fillRect/>
          </a:stretch>
        </p:blipFill>
        <p:spPr>
          <a:xfrm>
            <a:off x="-26321" y="1403030"/>
            <a:ext cx="5878315" cy="4127883"/>
          </a:xfrm>
          <a:prstGeom prst="rect">
            <a:avLst/>
          </a:prstGeom>
        </p:spPr>
      </p:pic>
      <p:pic>
        <p:nvPicPr>
          <p:cNvPr id="8" name="Audio 7">
            <a:hlinkClick r:id="" action="ppaction://media"/>
            <a:extLst>
              <a:ext uri="{FF2B5EF4-FFF2-40B4-BE49-F238E27FC236}">
                <a16:creationId xmlns:a16="http://schemas.microsoft.com/office/drawing/2014/main" id="{7E948F70-C2F0-C3D1-CCFB-5DC01ACE3C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6168195"/>
      </p:ext>
    </p:extLst>
  </p:cSld>
  <p:clrMapOvr>
    <a:masterClrMapping/>
  </p:clrMapOvr>
  <mc:AlternateContent xmlns:mc="http://schemas.openxmlformats.org/markup-compatibility/2006">
    <mc:Choice xmlns:p14="http://schemas.microsoft.com/office/powerpoint/2010/main" Requires="p14">
      <p:transition spd="slow" p14:dur="2000" advTm="5048"/>
    </mc:Choice>
    <mc:Fallback>
      <p:transition spd="slow" advTm="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995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59BBE0">
              <a:alpha val="801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096000" y="631116"/>
            <a:ext cx="5689337" cy="1458119"/>
          </a:xfrm>
        </p:spPr>
        <p:txBody>
          <a:bodyPr>
            <a:normAutofit/>
          </a:bodyPr>
          <a:lstStyle/>
          <a:p>
            <a:pPr algn="ctr"/>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Cold Calling</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40007" y="2244787"/>
            <a:ext cx="5245036" cy="3286126"/>
          </a:xfr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“No, but I let them know I’d be stopping by at this time. They may be expecting me.”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You’re not lying and can say it CONFIDENTLY.</a:t>
            </a:r>
          </a:p>
          <a:p>
            <a:pPr algn="ctr" defTabSz="457200">
              <a:lnSpc>
                <a:spcPct val="100000"/>
              </a:lnSpc>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They are not sure if the DM is expecting you</a:t>
            </a:r>
            <a:r>
              <a:rPr lang="en-US" sz="2000" b="1" dirty="0">
                <a:solidFill>
                  <a:prstClr val="black"/>
                </a:solidFill>
                <a:latin typeface="Klinic Slab Bold" pitchFamily="2" charset="0"/>
                <a:ea typeface="Calibri" panose="020F0502020204030204" pitchFamily="34" charset="0"/>
                <a:cs typeface="Times New Roman" panose="02020603050405020304" pitchFamily="18" charset="0"/>
              </a:rPr>
              <a:t>.</a:t>
            </a:r>
          </a:p>
          <a:p>
            <a:pPr algn="ctr" defTabSz="457200">
              <a:lnSpc>
                <a:spcPct val="100000"/>
              </a:lnSpc>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They’ll check with the DM on your behalf.</a:t>
            </a:r>
          </a:p>
          <a:p>
            <a:pPr algn="ctr" defTabSz="457200">
              <a:lnSpc>
                <a:spcPct val="100000"/>
              </a:lnSpc>
              <a:defRPr/>
            </a:pPr>
            <a:endParaRPr lang="en-US" sz="2000" b="1" dirty="0">
              <a:solidFill>
                <a:prstClr val="black"/>
              </a:solidFill>
              <a:latin typeface="Klinic Slab Bold" pitchFamily="2" charset="0"/>
              <a:ea typeface="Calibri" panose="020F0502020204030204" pitchFamily="34" charset="0"/>
              <a:cs typeface="Times New Roman" panose="02020603050405020304" pitchFamily="18" charset="0"/>
            </a:endParaRPr>
          </a:p>
          <a:p>
            <a:pPr algn="ctr" defTabSz="457200">
              <a:lnSpc>
                <a:spcPct val="100000"/>
              </a:lnSpc>
              <a:defRPr/>
            </a:pPr>
            <a:r>
              <a:rPr lang="en-US" sz="2000" b="1" dirty="0">
                <a:solidFill>
                  <a:prstClr val="black"/>
                </a:solidFill>
                <a:latin typeface="Klinic Slab Bold" pitchFamily="2" charset="0"/>
                <a:ea typeface="Calibri" panose="020F0502020204030204" pitchFamily="34" charset="0"/>
                <a:cs typeface="Times New Roman" panose="02020603050405020304" pitchFamily="18" charset="0"/>
              </a:rPr>
              <a:t>Often, the DM: “Oh, I got your email – come on back.”</a:t>
            </a:r>
          </a:p>
          <a:p>
            <a:pPr algn="ctr" defTabSz="457200">
              <a:lnSpc>
                <a:spcPct val="100000"/>
              </a:lnSpc>
              <a:defRPr/>
            </a:pPr>
            <a:endParaRPr lang="en-US" sz="2000" b="1" dirty="0">
              <a:solidFill>
                <a:prstClr val="black"/>
              </a:solidFill>
              <a:latin typeface="Klinic Slab Bold" pitchFamily="2"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defTabSz="457200">
              <a:defRPr/>
            </a:pPr>
            <a:endParaRPr lang="en-US" dirty="0"/>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8375534" y="1755245"/>
            <a:ext cx="1053296" cy="0"/>
          </a:xfrm>
          <a:prstGeom prst="line">
            <a:avLst/>
          </a:prstGeom>
          <a:ln w="38100">
            <a:solidFill>
              <a:srgbClr val="59BBE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953288-6A46-0AF1-540C-9A2C48992295}"/>
              </a:ext>
            </a:extLst>
          </p:cNvPr>
          <p:cNvSpPr txBox="1"/>
          <p:nvPr/>
        </p:nvSpPr>
        <p:spPr>
          <a:xfrm>
            <a:off x="325104" y="6457303"/>
            <a:ext cx="6160168" cy="369332"/>
          </a:xfrm>
          <a:prstGeom prst="rect">
            <a:avLst/>
          </a:prstGeom>
          <a:noFill/>
        </p:spPr>
        <p:txBody>
          <a:bodyPr wrap="square">
            <a:spAutoFit/>
          </a:bodyPr>
          <a:lstStyle/>
          <a:p>
            <a:r>
              <a:rPr lang="en-US" sz="1800" dirty="0">
                <a:solidFill>
                  <a:schemeClr val="tx1">
                    <a:lumMod val="65000"/>
                    <a:lumOff val="35000"/>
                  </a:schemeClr>
                </a:solidFill>
                <a:latin typeface="Klinic Slab Light" pitchFamily="2" charset="0"/>
              </a:rPr>
              <a:t>Cold Calling</a:t>
            </a:r>
          </a:p>
        </p:txBody>
      </p:sp>
      <p:pic>
        <p:nvPicPr>
          <p:cNvPr id="6" name="Picture 5">
            <a:extLst>
              <a:ext uri="{FF2B5EF4-FFF2-40B4-BE49-F238E27FC236}">
                <a16:creationId xmlns:a16="http://schemas.microsoft.com/office/drawing/2014/main" id="{1C94DA03-0FC6-B3F6-60D3-D72BE1DE3976}"/>
              </a:ext>
            </a:extLst>
          </p:cNvPr>
          <p:cNvPicPr>
            <a:picLocks noChangeAspect="1"/>
          </p:cNvPicPr>
          <p:nvPr/>
        </p:nvPicPr>
        <p:blipFill>
          <a:blip r:embed="rId4"/>
          <a:srcRect/>
          <a:stretch/>
        </p:blipFill>
        <p:spPr>
          <a:xfrm>
            <a:off x="160914" y="1403030"/>
            <a:ext cx="5503844" cy="4127883"/>
          </a:xfrm>
          <a:prstGeom prst="rect">
            <a:avLst/>
          </a:prstGeom>
        </p:spPr>
      </p:pic>
      <p:pic>
        <p:nvPicPr>
          <p:cNvPr id="8" name="Audio 7">
            <a:hlinkClick r:id="" action="ppaction://media"/>
            <a:extLst>
              <a:ext uri="{FF2B5EF4-FFF2-40B4-BE49-F238E27FC236}">
                <a16:creationId xmlns:a16="http://schemas.microsoft.com/office/drawing/2014/main" id="{D23F39AA-4173-E46E-B093-C4955945C3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3824451"/>
      </p:ext>
    </p:extLst>
  </p:cSld>
  <p:clrMapOvr>
    <a:masterClrMapping/>
  </p:clrMapOvr>
  <mc:AlternateContent xmlns:mc="http://schemas.openxmlformats.org/markup-compatibility/2006">
    <mc:Choice xmlns:p14="http://schemas.microsoft.com/office/powerpoint/2010/main" Requires="p14">
      <p:transition spd="slow" p14:dur="2000" advTm="13499"/>
    </mc:Choice>
    <mc:Fallback>
      <p:transition spd="slow" advTm="13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EF8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348333" y="1062164"/>
            <a:ext cx="5689337" cy="1325563"/>
          </a:xfrm>
        </p:spPr>
        <p:txBody>
          <a:bodyPr>
            <a:normAutofit/>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Process &amp; Diligence</a:t>
            </a:r>
            <a:endParaRPr lang="en-US" b="1" dirty="0">
              <a:solidFill>
                <a:schemeClr val="tx1">
                  <a:lumMod val="65000"/>
                  <a:lumOff val="35000"/>
                </a:schemeClr>
              </a:solidFill>
              <a:latin typeface="Klinic Slab Bold" pitchFamily="2" charset="0"/>
            </a:endParaRP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348333" y="2470585"/>
            <a:ext cx="5245036" cy="3325251"/>
          </a:xfrm>
        </p:spPr>
        <p:txBody>
          <a:bodyPr vert="horz" lIns="91440" tIns="45720" rIns="91440" bIns="45720" rtlCol="0" anchor="t">
            <a:normAutofit/>
          </a:bodyPr>
          <a:lstStyle/>
          <a:p>
            <a:pPr marL="457200" marR="0" lvl="0" indent="-457200" algn="l" defTabSz="457200" rtl="0" eaLnBrk="1" fontAlgn="auto" latinLnBrk="0" hangingPunct="1">
              <a:lnSpc>
                <a:spcPct val="100000"/>
              </a:lnSpc>
              <a:spcBef>
                <a:spcPts val="0"/>
              </a:spcBef>
              <a:spcAft>
                <a:spcPts val="0"/>
              </a:spcAft>
              <a:buClr>
                <a:srgbClr val="F06E7A"/>
              </a:buClr>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If I had never shown up, I would never have gotten a response</a:t>
            </a:r>
          </a:p>
          <a:p>
            <a:pPr marL="457200" marR="0" lvl="0" indent="-457200" algn="l" defTabSz="457200" rtl="0" eaLnBrk="1" fontAlgn="auto" latinLnBrk="0" hangingPunct="1">
              <a:lnSpc>
                <a:spcPct val="100000"/>
              </a:lnSpc>
              <a:spcBef>
                <a:spcPts val="0"/>
              </a:spcBef>
              <a:spcAft>
                <a:spcPts val="0"/>
              </a:spcAft>
              <a:buClr>
                <a:srgbClr val="F06E7A"/>
              </a:buClr>
              <a:buSzTx/>
              <a:buFont typeface="Arial" panose="020B0604020202020204" pitchFamily="34" charset="0"/>
              <a:buChar char="•"/>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
                <a:srgbClr val="F06E7A"/>
              </a:buClr>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Making eye contact and creating a personal relationship matters</a:t>
            </a:r>
          </a:p>
          <a:p>
            <a:pPr marL="457200" marR="0" lvl="0" indent="-457200" algn="l" defTabSz="457200" rtl="0" eaLnBrk="1" fontAlgn="auto" latinLnBrk="0" hangingPunct="1">
              <a:lnSpc>
                <a:spcPct val="100000"/>
              </a:lnSpc>
              <a:spcBef>
                <a:spcPts val="0"/>
              </a:spcBef>
              <a:spcAft>
                <a:spcPts val="0"/>
              </a:spcAft>
              <a:buClr>
                <a:srgbClr val="F06E7A"/>
              </a:buClr>
              <a:buSzTx/>
              <a:buFont typeface="Arial" panose="020B0604020202020204" pitchFamily="34" charset="0"/>
              <a:buChar char="•"/>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
                <a:srgbClr val="F06E7A"/>
              </a:buClr>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You can always ask to reschedule</a:t>
            </a:r>
          </a:p>
          <a:p>
            <a:pPr marL="457200" marR="0" lvl="0" indent="-457200" algn="l" defTabSz="457200" rtl="0" eaLnBrk="1" fontAlgn="auto" latinLnBrk="0" hangingPunct="1">
              <a:lnSpc>
                <a:spcPct val="100000"/>
              </a:lnSpc>
              <a:spcBef>
                <a:spcPts val="0"/>
              </a:spcBef>
              <a:spcAft>
                <a:spcPts val="0"/>
              </a:spcAft>
              <a:buClr>
                <a:srgbClr val="F06E7A"/>
              </a:buClr>
              <a:buSzTx/>
              <a:buFont typeface="Arial" panose="020B0604020202020204" pitchFamily="34" charset="0"/>
              <a:buChar char="•"/>
              <a:tabLst/>
              <a:defRPr/>
            </a:pPr>
            <a:endParaRPr lang="en-US" sz="2000" dirty="0">
              <a:solidFill>
                <a:prstClr val="black"/>
              </a:solidFill>
              <a:latin typeface="Klinic Slab Book" pitchFamily="2"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
                <a:srgbClr val="F06E7A"/>
              </a:buClr>
              <a:buSzTx/>
              <a:buFont typeface="Arial" panose="020B0604020202020204" pitchFamily="34" charset="0"/>
              <a:buChar char="•"/>
              <a:tabLst/>
              <a:defRPr/>
            </a:pPr>
            <a:r>
              <a:rPr lang="en-US" sz="2000" dirty="0">
                <a:solidFill>
                  <a:prstClr val="black"/>
                </a:solidFill>
                <a:latin typeface="Klinic Slab Book" pitchFamily="2" charset="0"/>
                <a:ea typeface="Calibri" panose="020F0502020204030204" pitchFamily="34" charset="0"/>
                <a:cs typeface="Times New Roman" panose="02020603050405020304" pitchFamily="18" charset="0"/>
              </a:rPr>
              <a:t>Leave the Buying Process with a personal note, then follow-up by email or phone</a:t>
            </a:r>
            <a:endParaRPr kumimoji="0" lang="en-US" sz="20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defTabSz="457200">
              <a:buClr>
                <a:srgbClr val="F06E7A"/>
              </a:buClr>
              <a:defRPr/>
            </a:pPr>
            <a:endParaRPr lang="en-US" dirty="0"/>
          </a:p>
        </p:txBody>
      </p:sp>
      <p:sp>
        <p:nvSpPr>
          <p:cNvPr id="16" name="TextBox 15">
            <a:extLst>
              <a:ext uri="{FF2B5EF4-FFF2-40B4-BE49-F238E27FC236}">
                <a16:creationId xmlns:a16="http://schemas.microsoft.com/office/drawing/2014/main" id="{BEC5F6AD-CB1C-355E-6469-C9309C0759D1}"/>
              </a:ext>
            </a:extLst>
          </p:cNvPr>
          <p:cNvSpPr txBox="1"/>
          <p:nvPr/>
        </p:nvSpPr>
        <p:spPr>
          <a:xfrm>
            <a:off x="331217" y="6356350"/>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Process &amp; Diligence</a:t>
            </a:r>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6485273" y="2072653"/>
            <a:ext cx="1053296" cy="0"/>
          </a:xfrm>
          <a:prstGeom prst="line">
            <a:avLst/>
          </a:prstGeom>
          <a:ln w="38100">
            <a:solidFill>
              <a:srgbClr val="EF8A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BF414A-B7F0-05F1-0424-D33E424D9B26}"/>
              </a:ext>
            </a:extLst>
          </p:cNvPr>
          <p:cNvPicPr>
            <a:picLocks noChangeAspect="1"/>
          </p:cNvPicPr>
          <p:nvPr/>
        </p:nvPicPr>
        <p:blipFill>
          <a:blip r:embed="rId4"/>
          <a:srcRect/>
          <a:stretch/>
        </p:blipFill>
        <p:spPr>
          <a:xfrm>
            <a:off x="442214" y="1448009"/>
            <a:ext cx="5532920" cy="3688613"/>
          </a:xfrm>
          <a:prstGeom prst="rect">
            <a:avLst/>
          </a:prstGeom>
        </p:spPr>
      </p:pic>
      <p:pic>
        <p:nvPicPr>
          <p:cNvPr id="7" name="Audio 6">
            <a:hlinkClick r:id="" action="ppaction://media"/>
            <a:extLst>
              <a:ext uri="{FF2B5EF4-FFF2-40B4-BE49-F238E27FC236}">
                <a16:creationId xmlns:a16="http://schemas.microsoft.com/office/drawing/2014/main" id="{5A12A2EB-8B9D-5785-3839-2B58D17CBB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4619380"/>
      </p:ext>
    </p:extLst>
  </p:cSld>
  <p:clrMapOvr>
    <a:masterClrMapping/>
  </p:clrMapOvr>
  <mc:AlternateContent xmlns:mc="http://schemas.openxmlformats.org/markup-compatibility/2006">
    <mc:Choice xmlns:p14="http://schemas.microsoft.com/office/powerpoint/2010/main" Requires="p14">
      <p:transition spd="slow" p14:dur="2000" advTm="31542"/>
    </mc:Choice>
    <mc:Fallback>
      <p:transition spd="slow" advTm="3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6735480" y="2766218"/>
            <a:ext cx="4602318" cy="1325563"/>
          </a:xfrm>
        </p:spPr>
        <p:txBody>
          <a:bodyPr/>
          <a:lstStyle/>
          <a:p>
            <a:r>
              <a:rPr lang="en-US" b="1" dirty="0">
                <a:solidFill>
                  <a:schemeClr val="tx1">
                    <a:lumMod val="65000"/>
                    <a:lumOff val="35000"/>
                  </a:schemeClr>
                </a:solidFill>
                <a:latin typeface="Klinic Slab Bold" pitchFamily="2" charset="0"/>
              </a:rPr>
              <a:t>What is your</a:t>
            </a:r>
            <a:br>
              <a:rPr lang="en-US" b="1" dirty="0">
                <a:solidFill>
                  <a:schemeClr val="tx1">
                    <a:lumMod val="65000"/>
                    <a:lumOff val="35000"/>
                  </a:schemeClr>
                </a:solidFill>
                <a:latin typeface="Klinic Slab Bold" pitchFamily="2" charset="0"/>
              </a:rPr>
            </a:br>
            <a:r>
              <a:rPr lang="en-US" b="1" dirty="0">
                <a:solidFill>
                  <a:schemeClr val="tx1">
                    <a:lumMod val="65000"/>
                    <a:lumOff val="35000"/>
                  </a:schemeClr>
                </a:solidFill>
                <a:latin typeface="Klinic Slab Bold" pitchFamily="2" charset="0"/>
              </a:rPr>
              <a:t>Problem?</a:t>
            </a:r>
          </a:p>
        </p:txBody>
      </p:sp>
      <p:sp>
        <p:nvSpPr>
          <p:cNvPr id="36" name="Slide Number Placeholder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a:t>
            </a:fld>
            <a:endParaRPr lang="en-US" dirty="0"/>
          </a:p>
        </p:txBody>
      </p:sp>
      <p:pic>
        <p:nvPicPr>
          <p:cNvPr id="9" name="Picture Placeholder 8" descr="A picture containing chain, metalware, necklet, accessory&#10;&#10;Description automatically generated">
            <a:extLst>
              <a:ext uri="{FF2B5EF4-FFF2-40B4-BE49-F238E27FC236}">
                <a16:creationId xmlns:a16="http://schemas.microsoft.com/office/drawing/2014/main" id="{6784EFD5-26EA-C82C-B521-463D1D83C97F}"/>
              </a:ext>
            </a:extLst>
          </p:cNvPr>
          <p:cNvPicPr>
            <a:picLocks noGrp="1" noChangeAspect="1"/>
          </p:cNvPicPr>
          <p:nvPr>
            <p:ph type="pic" sz="quarter" idx="13"/>
          </p:nvPr>
        </p:nvPicPr>
        <p:blipFill rotWithShape="1">
          <a:blip r:embed="rId5"/>
          <a:srcRect l="27054" t="-13" r="11168" b="13"/>
          <a:stretch/>
        </p:blipFill>
        <p:spPr>
          <a:xfrm>
            <a:off x="0" y="0"/>
            <a:ext cx="6096000" cy="6858000"/>
          </a:xfrm>
        </p:spPr>
      </p:pic>
      <p:sp>
        <p:nvSpPr>
          <p:cNvPr id="13" name="TextBox 12">
            <a:extLst>
              <a:ext uri="{FF2B5EF4-FFF2-40B4-BE49-F238E27FC236}">
                <a16:creationId xmlns:a16="http://schemas.microsoft.com/office/drawing/2014/main" id="{FDCC0B70-7549-2C11-8423-C2AAC7A65192}"/>
              </a:ext>
            </a:extLst>
          </p:cNvPr>
          <p:cNvSpPr txBox="1"/>
          <p:nvPr/>
        </p:nvSpPr>
        <p:spPr>
          <a:xfrm>
            <a:off x="262492" y="6388461"/>
            <a:ext cx="6154056" cy="461665"/>
          </a:xfrm>
          <a:prstGeom prst="rect">
            <a:avLst/>
          </a:prstGeom>
          <a:noFill/>
        </p:spPr>
        <p:txBody>
          <a:bodyPr wrap="square">
            <a:spAutoFit/>
          </a:bodyPr>
          <a:lstStyle/>
          <a:p>
            <a:r>
              <a:rPr lang="en-US" sz="2400" dirty="0">
                <a:solidFill>
                  <a:schemeClr val="bg1"/>
                </a:solidFill>
                <a:latin typeface="Klinic Slab Book" pitchFamily="2" charset="0"/>
              </a:rPr>
              <a:t>Solving Problems</a:t>
            </a:r>
          </a:p>
        </p:txBody>
      </p:sp>
      <p:cxnSp>
        <p:nvCxnSpPr>
          <p:cNvPr id="15" name="Straight Connector 14">
            <a:extLst>
              <a:ext uri="{FF2B5EF4-FFF2-40B4-BE49-F238E27FC236}">
                <a16:creationId xmlns:a16="http://schemas.microsoft.com/office/drawing/2014/main" id="{22319A16-F980-168C-9666-0AFE654ECCB2}"/>
              </a:ext>
            </a:extLst>
          </p:cNvPr>
          <p:cNvCxnSpPr>
            <a:cxnSpLocks/>
          </p:cNvCxnSpPr>
          <p:nvPr/>
        </p:nvCxnSpPr>
        <p:spPr>
          <a:xfrm flipV="1">
            <a:off x="145143" y="6446520"/>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042375-639B-7BDE-F2AC-F44D3E7AB528}"/>
              </a:ext>
            </a:extLst>
          </p:cNvPr>
          <p:cNvCxnSpPr>
            <a:cxnSpLocks/>
          </p:cNvCxnSpPr>
          <p:nvPr/>
        </p:nvCxnSpPr>
        <p:spPr>
          <a:xfrm>
            <a:off x="6857015" y="4091781"/>
            <a:ext cx="105329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42804C8-0356-8E8B-9D99-62EE252858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4782919"/>
      </p:ext>
    </p:extLst>
  </p:cSld>
  <p:clrMapOvr>
    <a:masterClrMapping/>
  </p:clrMapOvr>
  <mc:AlternateContent xmlns:mc="http://schemas.openxmlformats.org/markup-compatibility/2006">
    <mc:Choice xmlns:p14="http://schemas.microsoft.com/office/powerpoint/2010/main" Requires="p14">
      <p:transition spd="slow" p14:dur="2000" advTm="17586"/>
    </mc:Choice>
    <mc:Fallback>
      <p:transition spd="slow" advTm="1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EF8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3842200" y="141584"/>
            <a:ext cx="5689337" cy="1325563"/>
          </a:xfrm>
        </p:spPr>
        <p:txBody>
          <a:bodyPr>
            <a:normAutofit/>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Process &amp; Diligence</a:t>
            </a:r>
            <a:endParaRPr lang="en-US" b="1" dirty="0">
              <a:solidFill>
                <a:schemeClr val="tx1">
                  <a:lumMod val="65000"/>
                  <a:lumOff val="35000"/>
                </a:schemeClr>
              </a:solidFill>
              <a:latin typeface="Klinic Slab Bold" pitchFamily="2" charset="0"/>
            </a:endParaRPr>
          </a:p>
        </p:txBody>
      </p:sp>
      <p:sp>
        <p:nvSpPr>
          <p:cNvPr id="16" name="TextBox 15">
            <a:extLst>
              <a:ext uri="{FF2B5EF4-FFF2-40B4-BE49-F238E27FC236}">
                <a16:creationId xmlns:a16="http://schemas.microsoft.com/office/drawing/2014/main" id="{BEC5F6AD-CB1C-355E-6469-C9309C0759D1}"/>
              </a:ext>
            </a:extLst>
          </p:cNvPr>
          <p:cNvSpPr txBox="1"/>
          <p:nvPr/>
        </p:nvSpPr>
        <p:spPr>
          <a:xfrm>
            <a:off x="331217" y="6356350"/>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Process &amp; Diligence</a:t>
            </a:r>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3979140" y="1152073"/>
            <a:ext cx="1053296" cy="0"/>
          </a:xfrm>
          <a:prstGeom prst="line">
            <a:avLst/>
          </a:prstGeom>
          <a:ln w="38100">
            <a:solidFill>
              <a:srgbClr val="EF8A5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AE9BD9B-8399-A69F-B3E5-17D592DF272B}"/>
              </a:ext>
            </a:extLst>
          </p:cNvPr>
          <p:cNvSpPr/>
          <p:nvPr/>
        </p:nvSpPr>
        <p:spPr>
          <a:xfrm>
            <a:off x="3859133" y="1325563"/>
            <a:ext cx="6554867" cy="4893647"/>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RE: Yesterday – materials received?</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David, sorry I missed you yesterday – but I did leave a printed copy of our new Furniture Buying Process and Timeline for you:</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hlinkClick r:id="rId4"/>
              </a:rPr>
              <a:t>https://smithsystem.com/smithfiles/classroom-furniture-buying-process</a:t>
            </a: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Did you receive it?</a:t>
            </a:r>
          </a:p>
          <a:p>
            <a:pPr marR="0" lvl="0" algn="l" defTabSz="457200" rtl="0" eaLnBrk="1" fontAlgn="auto" latinLnBrk="0" hangingPunct="1">
              <a:lnSpc>
                <a:spcPct val="100000"/>
              </a:lnSpc>
              <a:spcBef>
                <a:spcPts val="0"/>
              </a:spcBef>
              <a:spcAft>
                <a:spcPts val="0"/>
              </a:spcAft>
              <a:buClrTx/>
              <a:buSzTx/>
              <a:tabLst/>
              <a:defRPr/>
            </a:pPr>
            <a:endParaRPr lang="en-US" sz="12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Best regards,</a:t>
            </a: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Bill</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Yes, I'm sorry I missed you also.  It was just late notice</a:t>
            </a:r>
            <a:r>
              <a:rPr kumimoji="0" lang="en-US" sz="1200" i="0" u="none" strike="noStrike" kern="1200" cap="none" spc="0" normalizeH="0" baseline="0" noProof="0" dirty="0">
                <a:ln>
                  <a:noFill/>
                </a:ln>
                <a:solidFill>
                  <a:prstClr val="black"/>
                </a:solidFill>
                <a:effectLst/>
                <a:highlight>
                  <a:srgbClr val="FFFF00"/>
                </a:highlight>
                <a:uLnTx/>
                <a:uFillTx/>
                <a:latin typeface="Klinic Slab Book" pitchFamily="2" charset="0"/>
                <a:ea typeface="Calibri" panose="020F0502020204030204" pitchFamily="34" charset="0"/>
                <a:cs typeface="Times New Roman" panose="02020603050405020304" pitchFamily="18" charset="0"/>
              </a:rPr>
              <a:t>.  I've looked over the catalogue and the guide you sent and it looks as though I'm going to need to make some decisions soon as we are remodeling and need the rooms open for this coming fall.  </a:t>
            </a: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The elementary wing is not as big a rush and we are not intending on replacing a lot of that furniture. The need I see for that are a few U shaped reading tables that seat about 5 and a few smaller work tables (3X5).  More immediately I need some tables and chairs for a STEM room.  I am also looking at a couple science tables and some possible cafeteria seating.</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highlight>
                  <a:srgbClr val="FFFF00"/>
                </a:highlight>
                <a:uLnTx/>
                <a:uFillTx/>
                <a:latin typeface="Klinic Slab Book" pitchFamily="2" charset="0"/>
                <a:ea typeface="Calibri" panose="020F0502020204030204" pitchFamily="34" charset="0"/>
                <a:cs typeface="Times New Roman" panose="02020603050405020304" pitchFamily="18" charset="0"/>
              </a:rPr>
              <a:t>Perhaps we can schedule a time to meet in the not too distant future?</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David</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A6CDB286-800E-204B-9F67-6B1508DABF8D}"/>
              </a:ext>
            </a:extLst>
          </p:cNvPr>
          <p:cNvCxnSpPr>
            <a:cxnSpLocks/>
          </p:cNvCxnSpPr>
          <p:nvPr/>
        </p:nvCxnSpPr>
        <p:spPr>
          <a:xfrm flipH="1">
            <a:off x="10293538" y="2039205"/>
            <a:ext cx="1475129"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22F9F7-B8F9-9EF9-28CE-C75CB16937D2}"/>
              </a:ext>
            </a:extLst>
          </p:cNvPr>
          <p:cNvSpPr txBox="1"/>
          <p:nvPr/>
        </p:nvSpPr>
        <p:spPr>
          <a:xfrm>
            <a:off x="10149840" y="2212695"/>
            <a:ext cx="2042160" cy="830997"/>
          </a:xfrm>
          <a:prstGeom prst="rect">
            <a:avLst/>
          </a:prstGeom>
          <a:noFill/>
        </p:spPr>
        <p:txBody>
          <a:bodyPr wrap="square">
            <a:spAutoFit/>
          </a:bodyPr>
          <a:lstStyle/>
          <a:p>
            <a:r>
              <a:rPr lang="en-US" sz="1600" b="1" dirty="0">
                <a:latin typeface="Klinic Slab Bold" pitchFamily="2" charset="0"/>
              </a:rPr>
              <a:t>Reiterates you did what you said; asks recipient to confirm.</a:t>
            </a:r>
          </a:p>
        </p:txBody>
      </p:sp>
      <p:pic>
        <p:nvPicPr>
          <p:cNvPr id="3" name="Picture 2">
            <a:extLst>
              <a:ext uri="{FF2B5EF4-FFF2-40B4-BE49-F238E27FC236}">
                <a16:creationId xmlns:a16="http://schemas.microsoft.com/office/drawing/2014/main" id="{08339DBC-497D-7830-8AE7-A23E7555AC34}"/>
              </a:ext>
            </a:extLst>
          </p:cNvPr>
          <p:cNvPicPr>
            <a:picLocks noChangeAspect="1"/>
          </p:cNvPicPr>
          <p:nvPr/>
        </p:nvPicPr>
        <p:blipFill rotWithShape="1">
          <a:blip r:embed="rId5"/>
          <a:srcRect r="32976"/>
          <a:stretch/>
        </p:blipFill>
        <p:spPr>
          <a:xfrm>
            <a:off x="0" y="1640636"/>
            <a:ext cx="3708400" cy="3688613"/>
          </a:xfrm>
          <a:prstGeom prst="rect">
            <a:avLst/>
          </a:prstGeom>
        </p:spPr>
      </p:pic>
      <p:pic>
        <p:nvPicPr>
          <p:cNvPr id="7" name="Audio 6">
            <a:hlinkClick r:id="" action="ppaction://media"/>
            <a:extLst>
              <a:ext uri="{FF2B5EF4-FFF2-40B4-BE49-F238E27FC236}">
                <a16:creationId xmlns:a16="http://schemas.microsoft.com/office/drawing/2014/main" id="{381D434F-1EE0-140E-752D-FE6BC6E8EF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4064696"/>
      </p:ext>
    </p:extLst>
  </p:cSld>
  <p:clrMapOvr>
    <a:masterClrMapping/>
  </p:clrMapOvr>
  <mc:AlternateContent xmlns:mc="http://schemas.openxmlformats.org/markup-compatibility/2006">
    <mc:Choice xmlns:p14="http://schemas.microsoft.com/office/powerpoint/2010/main" Requires="p14">
      <p:transition spd="slow" p14:dur="2000" advTm="56689"/>
    </mc:Choice>
    <mc:Fallback>
      <p:transition spd="slow" advTm="5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731503-7B53-3FDA-B380-BBDBF4995E9E}"/>
              </a:ext>
            </a:extLst>
          </p:cNvPr>
          <p:cNvSpPr/>
          <p:nvPr/>
        </p:nvSpPr>
        <p:spPr>
          <a:xfrm>
            <a:off x="0" y="0"/>
            <a:ext cx="3481134" cy="6858000"/>
          </a:xfrm>
          <a:prstGeom prst="rect">
            <a:avLst/>
          </a:prstGeom>
          <a:solidFill>
            <a:srgbClr val="EF8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3842200" y="141584"/>
            <a:ext cx="5689337" cy="1325563"/>
          </a:xfrm>
        </p:spPr>
        <p:txBody>
          <a:bodyPr>
            <a:normAutofit/>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Process &amp; Diligence</a:t>
            </a:r>
            <a:endParaRPr lang="en-US" b="1" dirty="0">
              <a:solidFill>
                <a:schemeClr val="tx1">
                  <a:lumMod val="65000"/>
                  <a:lumOff val="35000"/>
                </a:schemeClr>
              </a:solidFill>
              <a:latin typeface="Klinic Slab Bold" pitchFamily="2" charset="0"/>
            </a:endParaRPr>
          </a:p>
        </p:txBody>
      </p:sp>
      <p:sp>
        <p:nvSpPr>
          <p:cNvPr id="16" name="TextBox 15">
            <a:extLst>
              <a:ext uri="{FF2B5EF4-FFF2-40B4-BE49-F238E27FC236}">
                <a16:creationId xmlns:a16="http://schemas.microsoft.com/office/drawing/2014/main" id="{BEC5F6AD-CB1C-355E-6469-C9309C0759D1}"/>
              </a:ext>
            </a:extLst>
          </p:cNvPr>
          <p:cNvSpPr txBox="1"/>
          <p:nvPr/>
        </p:nvSpPr>
        <p:spPr>
          <a:xfrm>
            <a:off x="331217" y="6356350"/>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Process &amp; Diligence</a:t>
            </a:r>
          </a:p>
        </p:txBody>
      </p:sp>
      <p:cxnSp>
        <p:nvCxnSpPr>
          <p:cNvPr id="17" name="Straight Connector 16">
            <a:extLst>
              <a:ext uri="{FF2B5EF4-FFF2-40B4-BE49-F238E27FC236}">
                <a16:creationId xmlns:a16="http://schemas.microsoft.com/office/drawing/2014/main" id="{F859E7F2-31B7-0135-CF79-BDAA3474E9B7}"/>
              </a:ext>
            </a:extLst>
          </p:cNvPr>
          <p:cNvCxnSpPr>
            <a:cxnSpLocks/>
          </p:cNvCxnSpPr>
          <p:nvPr/>
        </p:nvCxnSpPr>
        <p:spPr>
          <a:xfrm flipV="1">
            <a:off x="191442" y="6494791"/>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D5BD89-3D70-9271-16CD-113BF1BEDE18}"/>
              </a:ext>
            </a:extLst>
          </p:cNvPr>
          <p:cNvCxnSpPr>
            <a:cxnSpLocks/>
          </p:cNvCxnSpPr>
          <p:nvPr/>
        </p:nvCxnSpPr>
        <p:spPr>
          <a:xfrm>
            <a:off x="3979140" y="1152073"/>
            <a:ext cx="1053296" cy="0"/>
          </a:xfrm>
          <a:prstGeom prst="line">
            <a:avLst/>
          </a:prstGeom>
          <a:ln w="38100">
            <a:solidFill>
              <a:srgbClr val="EF8A5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AE9BD9B-8399-A69F-B3E5-17D592DF272B}"/>
              </a:ext>
            </a:extLst>
          </p:cNvPr>
          <p:cNvSpPr/>
          <p:nvPr/>
        </p:nvSpPr>
        <p:spPr>
          <a:xfrm>
            <a:off x="3859133" y="1325563"/>
            <a:ext cx="6554867" cy="4893647"/>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Subject Line: RE: Yesterday – materials received?</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 David, sorry I missed you yesterday – but I did leave a printed copy of our new Furniture Buying Process and Timeline for you:</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hlinkClick r:id="rId4"/>
              </a:rPr>
              <a:t>https://smithsystem.com/smithfiles/classroom-furniture-buying-process</a:t>
            </a: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Did you receive it?</a:t>
            </a:r>
          </a:p>
          <a:p>
            <a:pPr marR="0" lvl="0" algn="l" defTabSz="457200" rtl="0" eaLnBrk="1" fontAlgn="auto" latinLnBrk="0" hangingPunct="1">
              <a:lnSpc>
                <a:spcPct val="100000"/>
              </a:lnSpc>
              <a:spcBef>
                <a:spcPts val="0"/>
              </a:spcBef>
              <a:spcAft>
                <a:spcPts val="0"/>
              </a:spcAft>
              <a:buClrTx/>
              <a:buSzTx/>
              <a:tabLst/>
              <a:defRPr/>
            </a:pPr>
            <a:endParaRPr lang="en-US" sz="1200" dirty="0">
              <a:solidFill>
                <a:prstClr val="black"/>
              </a:solidFill>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Best regards,</a:t>
            </a: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Bill</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sz="1200" dirty="0">
                <a:solidFill>
                  <a:prstClr val="black"/>
                </a:solidFill>
                <a:latin typeface="Klinic Slab Book" pitchFamily="2" charset="0"/>
                <a:ea typeface="Calibri" panose="020F0502020204030204" pitchFamily="34"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HI,</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Yes, I'm sorry I missed you also.  It was just late notice</a:t>
            </a:r>
            <a:r>
              <a:rPr kumimoji="0" lang="en-US" sz="1200" i="0" u="none" strike="noStrike" kern="1200" cap="none" spc="0" normalizeH="0" baseline="0" noProof="0" dirty="0">
                <a:ln>
                  <a:noFill/>
                </a:ln>
                <a:solidFill>
                  <a:prstClr val="black"/>
                </a:solidFill>
                <a:effectLst/>
                <a:highlight>
                  <a:srgbClr val="FFFF00"/>
                </a:highlight>
                <a:uLnTx/>
                <a:uFillTx/>
                <a:latin typeface="Klinic Slab Book" pitchFamily="2" charset="0"/>
                <a:ea typeface="Calibri" panose="020F0502020204030204" pitchFamily="34" charset="0"/>
                <a:cs typeface="Times New Roman" panose="02020603050405020304" pitchFamily="18" charset="0"/>
              </a:rPr>
              <a:t>.  I've looked over the catalogue and the guide you sent and it looks as though I'm going to need to make some decisions soon as we are remodeling and need the rooms open for this coming fall.  </a:t>
            </a: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The elementary wing is not as big a rush and we are not intending on replacing a lot of that furniture. The need I see for that are a few U shaped reading tables that seat about 5 and a few smaller work tables (3X5).  More immediately I need some tables and chairs for a STEM room.  I am also looking at a couple science tables and some possible cafeteria seating.</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highlight>
                  <a:srgbClr val="FFFF00"/>
                </a:highlight>
                <a:uLnTx/>
                <a:uFillTx/>
                <a:latin typeface="Klinic Slab Book" pitchFamily="2" charset="0"/>
                <a:ea typeface="Calibri" panose="020F0502020204030204" pitchFamily="34" charset="0"/>
                <a:cs typeface="Times New Roman" panose="02020603050405020304" pitchFamily="18" charset="0"/>
              </a:rPr>
              <a:t>Perhaps we can schedule a time to meet in the not too distant future?</a:t>
            </a:r>
          </a:p>
          <a:p>
            <a:pPr marR="0" lvl="0" algn="l" defTabSz="4572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David</a:t>
            </a:r>
          </a:p>
          <a:p>
            <a:pPr marR="0" lvl="0" algn="l" defTabSz="457200" rtl="0" eaLnBrk="1" fontAlgn="auto" latinLnBrk="0" hangingPunct="1">
              <a:lnSpc>
                <a:spcPct val="100000"/>
              </a:lnSpc>
              <a:spcBef>
                <a:spcPts val="0"/>
              </a:spcBef>
              <a:spcAft>
                <a:spcPts val="0"/>
              </a:spcAft>
              <a:buClrTx/>
              <a:buSzTx/>
              <a:tabLst/>
              <a:defRPr/>
            </a:pPr>
            <a:endParaRPr kumimoji="0" lang="en-US" sz="120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A6CDB286-800E-204B-9F67-6B1508DABF8D}"/>
              </a:ext>
            </a:extLst>
          </p:cNvPr>
          <p:cNvCxnSpPr>
            <a:cxnSpLocks/>
          </p:cNvCxnSpPr>
          <p:nvPr/>
        </p:nvCxnSpPr>
        <p:spPr>
          <a:xfrm flipH="1">
            <a:off x="10293538" y="4444077"/>
            <a:ext cx="1475129" cy="0"/>
          </a:xfrm>
          <a:prstGeom prst="straightConnector1">
            <a:avLst/>
          </a:prstGeom>
          <a:ln w="57150">
            <a:solidFill>
              <a:srgbClr val="F06E7A"/>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22F9F7-B8F9-9EF9-28CE-C75CB16937D2}"/>
              </a:ext>
            </a:extLst>
          </p:cNvPr>
          <p:cNvSpPr txBox="1"/>
          <p:nvPr/>
        </p:nvSpPr>
        <p:spPr>
          <a:xfrm>
            <a:off x="10293538" y="4617567"/>
            <a:ext cx="1676400" cy="830997"/>
          </a:xfrm>
          <a:prstGeom prst="rect">
            <a:avLst/>
          </a:prstGeom>
          <a:noFill/>
        </p:spPr>
        <p:txBody>
          <a:bodyPr wrap="square">
            <a:spAutoFit/>
          </a:bodyPr>
          <a:lstStyle/>
          <a:p>
            <a:r>
              <a:rPr lang="en-US" sz="1600" b="1" dirty="0">
                <a:latin typeface="Klinic Slab Bold" pitchFamily="2" charset="0"/>
              </a:rPr>
              <a:t>Pain recognized.</a:t>
            </a:r>
          </a:p>
          <a:p>
            <a:r>
              <a:rPr lang="en-US" sz="1600" b="1" dirty="0">
                <a:latin typeface="Klinic Slab Bold" pitchFamily="2" charset="0"/>
              </a:rPr>
              <a:t>Sees a solution.</a:t>
            </a:r>
          </a:p>
          <a:p>
            <a:r>
              <a:rPr lang="en-US" sz="1600" b="1" dirty="0">
                <a:latin typeface="Klinic Slab Bold" pitchFamily="2" charset="0"/>
              </a:rPr>
              <a:t>Wants to meet!</a:t>
            </a:r>
          </a:p>
        </p:txBody>
      </p:sp>
      <p:pic>
        <p:nvPicPr>
          <p:cNvPr id="3" name="Picture 2">
            <a:extLst>
              <a:ext uri="{FF2B5EF4-FFF2-40B4-BE49-F238E27FC236}">
                <a16:creationId xmlns:a16="http://schemas.microsoft.com/office/drawing/2014/main" id="{08339DBC-497D-7830-8AE7-A23E7555AC34}"/>
              </a:ext>
            </a:extLst>
          </p:cNvPr>
          <p:cNvPicPr>
            <a:picLocks noChangeAspect="1"/>
          </p:cNvPicPr>
          <p:nvPr/>
        </p:nvPicPr>
        <p:blipFill rotWithShape="1">
          <a:blip r:embed="rId5"/>
          <a:srcRect r="32976"/>
          <a:stretch/>
        </p:blipFill>
        <p:spPr>
          <a:xfrm>
            <a:off x="0" y="1640636"/>
            <a:ext cx="3708400" cy="3688613"/>
          </a:xfrm>
          <a:prstGeom prst="rect">
            <a:avLst/>
          </a:prstGeom>
        </p:spPr>
      </p:pic>
      <p:pic>
        <p:nvPicPr>
          <p:cNvPr id="5" name="Audio 4">
            <a:hlinkClick r:id="" action="ppaction://media"/>
            <a:extLst>
              <a:ext uri="{FF2B5EF4-FFF2-40B4-BE49-F238E27FC236}">
                <a16:creationId xmlns:a16="http://schemas.microsoft.com/office/drawing/2014/main" id="{8C9ED324-792E-E477-C63F-9232EA724C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42397011"/>
      </p:ext>
    </p:extLst>
  </p:cSld>
  <p:clrMapOvr>
    <a:masterClrMapping/>
  </p:clrMapOvr>
  <mc:AlternateContent xmlns:mc="http://schemas.openxmlformats.org/markup-compatibility/2006">
    <mc:Choice xmlns:p14="http://schemas.microsoft.com/office/powerpoint/2010/main" Requires="p14">
      <p:transition spd="slow" p14:dur="2000" advTm="31611"/>
    </mc:Choice>
    <mc:Fallback>
      <p:transition spd="slow" advTm="3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35EBFD-5C66-D286-0743-1EDC0D16BF79}"/>
              </a:ext>
            </a:extLst>
          </p:cNvPr>
          <p:cNvSpPr/>
          <p:nvPr/>
        </p:nvSpPr>
        <p:spPr>
          <a:xfrm rot="5400000">
            <a:off x="4355433" y="-978567"/>
            <a:ext cx="3481134" cy="12192000"/>
          </a:xfrm>
          <a:prstGeom prst="rect">
            <a:avLst/>
          </a:prstGeom>
          <a:solidFill>
            <a:srgbClr val="59BBE0">
              <a:alpha val="804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7B68AD4D-66E8-BCE1-6982-BB1977627649}"/>
              </a:ext>
            </a:extLst>
          </p:cNvPr>
          <p:cNvPicPr>
            <a:picLocks noGrp="1" noChangeAspect="1"/>
          </p:cNvPicPr>
          <p:nvPr>
            <p:ph type="pic" sz="quarter" idx="13"/>
          </p:nvPr>
        </p:nvPicPr>
        <p:blipFill>
          <a:blip r:embed="rId4">
            <a:alphaModFix amt="86000"/>
          </a:blip>
          <a:srcRect t="17079" b="17079"/>
          <a:stretch/>
        </p:blipFill>
        <p:spPr>
          <a:xfrm>
            <a:off x="458724" y="390524"/>
            <a:ext cx="11274552" cy="4171951"/>
          </a:xfrm>
          <a:noFill/>
        </p:spPr>
      </p:pic>
      <p:sp>
        <p:nvSpPr>
          <p:cNvPr id="13" name="Slide Number Placeholder 12">
            <a:extLst>
              <a:ext uri="{FF2B5EF4-FFF2-40B4-BE49-F238E27FC236}">
                <a16:creationId xmlns:a16="http://schemas.microsoft.com/office/drawing/2014/main" id="{9003F562-A29C-45D7-86BC-706CBD6A19D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smtClean="0"/>
              <a:pPr>
                <a:spcAft>
                  <a:spcPts val="600"/>
                </a:spcAft>
              </a:pPr>
              <a:t>32</a:t>
            </a:fld>
            <a:endParaRPr lang="en-US"/>
          </a:p>
        </p:txBody>
      </p:sp>
      <p:pic>
        <p:nvPicPr>
          <p:cNvPr id="11" name="Picture 10">
            <a:extLst>
              <a:ext uri="{FF2B5EF4-FFF2-40B4-BE49-F238E27FC236}">
                <a16:creationId xmlns:a16="http://schemas.microsoft.com/office/drawing/2014/main" id="{B65E501B-0903-3198-839B-BE134A5B539C}"/>
              </a:ext>
            </a:extLst>
          </p:cNvPr>
          <p:cNvPicPr>
            <a:picLocks noChangeAspect="1"/>
          </p:cNvPicPr>
          <p:nvPr/>
        </p:nvPicPr>
        <p:blipFill>
          <a:blip r:embed="rId5"/>
          <a:stretch>
            <a:fillRect/>
          </a:stretch>
        </p:blipFill>
        <p:spPr>
          <a:xfrm>
            <a:off x="4777075" y="6276291"/>
            <a:ext cx="1943100" cy="306167"/>
          </a:xfrm>
          <a:prstGeom prst="rect">
            <a:avLst/>
          </a:prstGeom>
        </p:spPr>
      </p:pic>
      <p:sp>
        <p:nvSpPr>
          <p:cNvPr id="5" name="Title 1">
            <a:extLst>
              <a:ext uri="{FF2B5EF4-FFF2-40B4-BE49-F238E27FC236}">
                <a16:creationId xmlns:a16="http://schemas.microsoft.com/office/drawing/2014/main" id="{03892360-E98D-F961-82D4-5E7B224B034A}"/>
              </a:ext>
            </a:extLst>
          </p:cNvPr>
          <p:cNvSpPr>
            <a:spLocks noGrp="1"/>
          </p:cNvSpPr>
          <p:nvPr>
            <p:ph type="title"/>
          </p:nvPr>
        </p:nvSpPr>
        <p:spPr>
          <a:xfrm>
            <a:off x="3234025" y="4662830"/>
            <a:ext cx="5029200" cy="1371600"/>
          </a:xfrm>
        </p:spPr>
        <p:txBody>
          <a:bodyPr anchor="ctr">
            <a:normAutofit/>
          </a:bodyPr>
          <a:lstStyle/>
          <a:p>
            <a:r>
              <a:rPr lang="en-US" b="1" dirty="0">
                <a:solidFill>
                  <a:schemeClr val="tx1">
                    <a:lumMod val="75000"/>
                    <a:lumOff val="25000"/>
                  </a:schemeClr>
                </a:solidFill>
                <a:latin typeface="Klinic Slab Bold" pitchFamily="2" charset="0"/>
              </a:rPr>
              <a:t>Thank you</a:t>
            </a:r>
          </a:p>
        </p:txBody>
      </p:sp>
      <p:cxnSp>
        <p:nvCxnSpPr>
          <p:cNvPr id="6" name="Straight Connector 5">
            <a:extLst>
              <a:ext uri="{FF2B5EF4-FFF2-40B4-BE49-F238E27FC236}">
                <a16:creationId xmlns:a16="http://schemas.microsoft.com/office/drawing/2014/main" id="{1A3EAC0F-8DBA-611E-354F-799973D979A4}"/>
              </a:ext>
            </a:extLst>
          </p:cNvPr>
          <p:cNvCxnSpPr>
            <a:cxnSpLocks/>
          </p:cNvCxnSpPr>
          <p:nvPr/>
        </p:nvCxnSpPr>
        <p:spPr>
          <a:xfrm>
            <a:off x="5221977" y="5768445"/>
            <a:ext cx="10532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022E495C-2AD0-E8DB-5AEF-C2CFD43313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6493926"/>
      </p:ext>
    </p:extLst>
  </p:cSld>
  <p:clrMapOvr>
    <a:masterClrMapping/>
  </p:clrMapOvr>
  <mc:AlternateContent xmlns:mc="http://schemas.openxmlformats.org/markup-compatibility/2006">
    <mc:Choice xmlns:p14="http://schemas.microsoft.com/office/powerpoint/2010/main" Requires="p14">
      <p:transition spd="slow" p14:dur="2000" advTm="39615"/>
    </mc:Choice>
    <mc:Fallback>
      <p:transition spd="slow" advTm="3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B6F3B8-9FD4-166D-BBB6-C133AA669AC5}"/>
              </a:ext>
            </a:extLst>
          </p:cNvPr>
          <p:cNvSpPr/>
          <p:nvPr/>
        </p:nvSpPr>
        <p:spPr>
          <a:xfrm>
            <a:off x="7797359" y="0"/>
            <a:ext cx="4394642" cy="6858000"/>
          </a:xfrm>
          <a:prstGeom prst="rect">
            <a:avLst/>
          </a:prstGeom>
          <a:solidFill>
            <a:srgbClr val="73CBB5">
              <a:alpha val="799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5386078" cy="1325563"/>
          </a:xfrm>
        </p:spPr>
        <p:txBody>
          <a:bodyPr/>
          <a:lstStyle/>
          <a:p>
            <a:r>
              <a:rPr kumimoji="0" lang="en-US" sz="4400" b="1" u="none" strike="noStrike" kern="1200" cap="none" spc="0" normalizeH="0" baseline="0" noProof="0" dirty="0">
                <a:ln>
                  <a:noFill/>
                </a:ln>
                <a:solidFill>
                  <a:schemeClr val="tx1">
                    <a:lumMod val="65000"/>
                    <a:lumOff val="35000"/>
                  </a:schemeClr>
                </a:solidFill>
                <a:effectLst/>
                <a:uLnTx/>
                <a:uFillTx/>
                <a:latin typeface="Klinic Slab Bold" pitchFamily="2" charset="0"/>
                <a:ea typeface="Calibri" panose="020F0502020204030204" pitchFamily="34" charset="0"/>
                <a:cs typeface="Times New Roman" panose="02020603050405020304" pitchFamily="18" charset="0"/>
              </a:rPr>
              <a:t>Process</a:t>
            </a:r>
            <a:r>
              <a:rPr kumimoji="0" lang="en-US" sz="4400" b="1" u="none" strike="noStrike" kern="1200" cap="none" spc="0" normalizeH="0" baseline="0" noProof="0" dirty="0">
                <a:ln>
                  <a:noFill/>
                </a:ln>
                <a:solidFill>
                  <a:prstClr val="black"/>
                </a:solidFill>
                <a:effectLst/>
                <a:uLnTx/>
                <a:uFillTx/>
                <a:latin typeface="Klinic Slab Bold" pitchFamily="2" charset="0"/>
                <a:ea typeface="Calibri" panose="020F0502020204030204" pitchFamily="34" charset="0"/>
                <a:cs typeface="Times New Roman" panose="02020603050405020304" pitchFamily="18" charset="0"/>
              </a:rPr>
              <a:t> </a:t>
            </a:r>
            <a:endParaRPr lang="en-US" b="1" dirty="0">
              <a:latin typeface="Klinic Slab Bold" pitchFamily="2" charset="0"/>
            </a:endParaRP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709920" y="1437661"/>
            <a:ext cx="4382939" cy="913616"/>
          </a:xfrm>
        </p:spPr>
        <p:txBody>
          <a:bodyPr/>
          <a:lstStyle/>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Many have never gone through it! What’s involved?</a:t>
            </a:r>
          </a:p>
          <a:p>
            <a:endParaRPr lang="en-US" dirty="0"/>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4</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Solving Problems</a:t>
            </a: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798655" y="1355023"/>
            <a:ext cx="1053296" cy="0"/>
          </a:xfrm>
          <a:prstGeom prst="line">
            <a:avLst/>
          </a:prstGeom>
          <a:ln w="38100">
            <a:solidFill>
              <a:srgbClr val="73CBB5"/>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Text&#10;&#10;Description automatically generated">
            <a:extLst>
              <a:ext uri="{FF2B5EF4-FFF2-40B4-BE49-F238E27FC236}">
                <a16:creationId xmlns:a16="http://schemas.microsoft.com/office/drawing/2014/main" id="{AE753B37-5FC8-D02B-D0BC-9973896F6508}"/>
              </a:ext>
            </a:extLst>
          </p:cNvPr>
          <p:cNvPicPr>
            <a:picLocks noGrp="1" noChangeAspect="1"/>
          </p:cNvPicPr>
          <p:nvPr>
            <p:ph type="pic" sz="quarter" idx="13"/>
          </p:nvPr>
        </p:nvPicPr>
        <p:blipFill rotWithShape="1">
          <a:blip r:embed="rId4"/>
          <a:srcRect l="1540" t="2221" b="12832"/>
          <a:stretch/>
        </p:blipFill>
        <p:spPr>
          <a:xfrm>
            <a:off x="5181594" y="491070"/>
            <a:ext cx="7010405" cy="6047841"/>
          </a:xfrm>
        </p:spPr>
      </p:pic>
      <p:pic>
        <p:nvPicPr>
          <p:cNvPr id="34" name="Picture 33" descr="Graphical user interface&#10;&#10;Description automatically generated with medium confidence">
            <a:extLst>
              <a:ext uri="{FF2B5EF4-FFF2-40B4-BE49-F238E27FC236}">
                <a16:creationId xmlns:a16="http://schemas.microsoft.com/office/drawing/2014/main" id="{B1BF2E23-A236-5E0A-C561-28A005D46FDC}"/>
              </a:ext>
            </a:extLst>
          </p:cNvPr>
          <p:cNvPicPr>
            <a:picLocks noChangeAspect="1"/>
          </p:cNvPicPr>
          <p:nvPr/>
        </p:nvPicPr>
        <p:blipFill>
          <a:blip r:embed="rId5"/>
          <a:stretch>
            <a:fillRect/>
          </a:stretch>
        </p:blipFill>
        <p:spPr>
          <a:xfrm>
            <a:off x="709918" y="2344922"/>
            <a:ext cx="3554885" cy="3731825"/>
          </a:xfrm>
          <a:prstGeom prst="rect">
            <a:avLst/>
          </a:prstGeom>
        </p:spPr>
      </p:pic>
      <p:pic>
        <p:nvPicPr>
          <p:cNvPr id="11" name="Audio 10">
            <a:hlinkClick r:id="" action="ppaction://media"/>
            <a:extLst>
              <a:ext uri="{FF2B5EF4-FFF2-40B4-BE49-F238E27FC236}">
                <a16:creationId xmlns:a16="http://schemas.microsoft.com/office/drawing/2014/main" id="{CAF2EAA1-A7C2-DD4C-0D1D-EB7202AE279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0187534"/>
      </p:ext>
    </p:extLst>
  </p:cSld>
  <p:clrMapOvr>
    <a:masterClrMapping/>
  </p:clrMapOvr>
  <mc:AlternateContent xmlns:mc="http://schemas.openxmlformats.org/markup-compatibility/2006">
    <mc:Choice xmlns:p14="http://schemas.microsoft.com/office/powerpoint/2010/main" Requires="p14">
      <p:transition spd="slow" p14:dur="2000" advTm="19744"/>
    </mc:Choice>
    <mc:Fallback>
      <p:transition spd="slow" advTm="1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992705-E299-511C-EDF0-4BDF0D88ED20}"/>
              </a:ext>
            </a:extLst>
          </p:cNvPr>
          <p:cNvSpPr/>
          <p:nvPr/>
        </p:nvSpPr>
        <p:spPr>
          <a:xfrm>
            <a:off x="-24742" y="0"/>
            <a:ext cx="2994188" cy="6858000"/>
          </a:xfrm>
          <a:prstGeom prst="rect">
            <a:avLst/>
          </a:prstGeom>
          <a:solidFill>
            <a:srgbClr val="73CBB5">
              <a:alpha val="799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3836476" y="287653"/>
            <a:ext cx="5386078" cy="1325563"/>
          </a:xfrm>
        </p:spPr>
        <p:txBody>
          <a:bodyPr/>
          <a:lstStyle/>
          <a:p>
            <a:r>
              <a:rPr lang="en-US" b="1" dirty="0">
                <a:solidFill>
                  <a:schemeClr val="tx1">
                    <a:lumMod val="65000"/>
                    <a:lumOff val="35000"/>
                  </a:schemeClr>
                </a:solidFill>
                <a:latin typeface="Klinic Slab Bold" pitchFamily="2" charset="0"/>
              </a:rPr>
              <a:t>Review </a:t>
            </a: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5</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Solving Problems</a:t>
            </a: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3948358" y="1335424"/>
            <a:ext cx="1053296" cy="0"/>
          </a:xfrm>
          <a:prstGeom prst="line">
            <a:avLst/>
          </a:prstGeom>
          <a:ln w="38100">
            <a:solidFill>
              <a:srgbClr val="73CBB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84C9DBA-0167-56EB-B83E-DDF88866C970}"/>
              </a:ext>
            </a:extLst>
          </p:cNvPr>
          <p:cNvSpPr/>
          <p:nvPr/>
        </p:nvSpPr>
        <p:spPr>
          <a:xfrm>
            <a:off x="3836476" y="1614115"/>
            <a:ext cx="11809922" cy="477053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Process: </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many have never gone through it! What’s involved?</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285750" indent="-285750" defTabSz="457200">
              <a:buClr>
                <a:srgbClr val="73CBB5"/>
              </a:buClr>
              <a:buSzPct val="9900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Team: </a:t>
            </a: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roles and responsibilities, who makes</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decisions?</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Vision: </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how can you ask questions to help them articulate it, bring it to life?</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L="285750" indent="-285750" defTabSz="457200">
              <a:buClr>
                <a:srgbClr val="73CBB5"/>
              </a:buClr>
              <a:buSzPct val="9900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Competing vendors:</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address it head-on, teach them how to buy?</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Timeline:</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 how long does it take? When should they start? Finish?</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Budgeting: </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who doesn’t want help? Spaces, scope, priorities?</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285750" indent="-285750" defTabSz="457200">
              <a:buClr>
                <a:srgbClr val="73CBB5"/>
              </a:buClr>
              <a:buSzPct val="9900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Field trips: </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where can they see successful projects just like theirs?</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Sit / touch / try: </a:t>
            </a:r>
            <a:r>
              <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rPr>
              <a:t>how and where would they see potential solutions?</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lang="en-US" sz="1600" dirty="0">
              <a:solidFill>
                <a:prstClr val="black"/>
              </a:solidFill>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r>
              <a:rPr lang="en-US" sz="1600" b="1" dirty="0">
                <a:solidFill>
                  <a:prstClr val="black"/>
                </a:solidFill>
                <a:latin typeface="Klinic Slab Book" pitchFamily="2" charset="0"/>
                <a:ea typeface="Calibri" panose="020F0502020204030204" pitchFamily="34" charset="0"/>
                <a:cs typeface="Times New Roman" panose="02020603050405020304" pitchFamily="18" charset="0"/>
              </a:rPr>
              <a:t>Risk: </a:t>
            </a: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it’s a big decision. How can risk be reduced?</a:t>
            </a: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
                <a:srgbClr val="73CBB5"/>
              </a:buClr>
              <a:buSzPct val="99000"/>
              <a:buFont typeface="Arial" panose="020B0604020202020204" pitchFamily="34" charset="0"/>
              <a:buChar char="•"/>
              <a:tabLst/>
              <a:defRPr/>
            </a:pPr>
            <a:r>
              <a:rPr lang="en-US" sz="1600" b="1" dirty="0">
                <a:solidFill>
                  <a:prstClr val="black"/>
                </a:solidFill>
                <a:latin typeface="Klinic Slab Book" pitchFamily="2" charset="0"/>
                <a:ea typeface="Calibri" panose="020F0502020204030204" pitchFamily="34" charset="0"/>
                <a:cs typeface="Times New Roman" panose="02020603050405020304" pitchFamily="18" charset="0"/>
              </a:rPr>
              <a:t>Design &amp; Planning: </a:t>
            </a:r>
            <a:r>
              <a:rPr lang="en-US" sz="1600" dirty="0">
                <a:solidFill>
                  <a:prstClr val="black"/>
                </a:solidFill>
                <a:latin typeface="Klinic Slab Book" pitchFamily="2" charset="0"/>
                <a:ea typeface="Calibri" panose="020F0502020204030204" pitchFamily="34" charset="0"/>
                <a:cs typeface="Times New Roman" panose="02020603050405020304" pitchFamily="18" charset="0"/>
              </a:rPr>
              <a:t>will it all fit? Tied to budget? Lead times? Installation?</a:t>
            </a:r>
            <a:endParaRPr kumimoji="0" lang="en-US" sz="1600" b="0" i="0" u="none" strike="noStrike" kern="1200" cap="none" spc="0" normalizeH="0" baseline="0" noProof="0" dirty="0">
              <a:ln>
                <a:noFill/>
              </a:ln>
              <a:solidFill>
                <a:prstClr val="black"/>
              </a:solidFill>
              <a:effectLst/>
              <a:uLnTx/>
              <a:uFillTx/>
              <a:latin typeface="Klinic Slab Book" pitchFamily="2" charset="0"/>
              <a:ea typeface="Calibri" panose="020F050202020403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4109E5E8-2E8B-F5CD-24CB-18D67F3B06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9198018"/>
      </p:ext>
    </p:extLst>
  </p:cSld>
  <p:clrMapOvr>
    <a:masterClrMapping/>
  </p:clrMapOvr>
  <mc:AlternateContent xmlns:mc="http://schemas.openxmlformats.org/markup-compatibility/2006">
    <mc:Choice xmlns:p14="http://schemas.microsoft.com/office/powerpoint/2010/main" Requires="p14">
      <p:transition spd="slow" p14:dur="2000" advTm="53903"/>
    </mc:Choice>
    <mc:Fallback>
      <p:transition spd="slow" advTm="5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262492" y="200694"/>
            <a:ext cx="5015753" cy="1325563"/>
          </a:xfrm>
        </p:spPr>
        <p:txBody>
          <a:bodyPr/>
          <a:lstStyle/>
          <a:p>
            <a:r>
              <a:rPr lang="en-US" b="1" dirty="0">
                <a:solidFill>
                  <a:schemeClr val="tx1">
                    <a:lumMod val="65000"/>
                    <a:lumOff val="35000"/>
                  </a:schemeClr>
                </a:solidFill>
                <a:latin typeface="Klinic Slab Bold" pitchFamily="2" charset="0"/>
              </a:rPr>
              <a:t>Research &amp; Prepare </a:t>
            </a:r>
          </a:p>
        </p:txBody>
      </p:sp>
      <p:sp>
        <p:nvSpPr>
          <p:cNvPr id="36" name="Slide Number Placeholder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6</a:t>
            </a:fld>
            <a:endParaRPr lang="en-US" dirty="0"/>
          </a:p>
        </p:txBody>
      </p:sp>
      <p:pic>
        <p:nvPicPr>
          <p:cNvPr id="9" name="Picture Placeholder 8">
            <a:extLst>
              <a:ext uri="{FF2B5EF4-FFF2-40B4-BE49-F238E27FC236}">
                <a16:creationId xmlns:a16="http://schemas.microsoft.com/office/drawing/2014/main" id="{6784EFD5-26EA-C82C-B521-463D1D83C97F}"/>
              </a:ext>
            </a:extLst>
          </p:cNvPr>
          <p:cNvPicPr>
            <a:picLocks noGrp="1" noChangeAspect="1"/>
          </p:cNvPicPr>
          <p:nvPr>
            <p:ph type="pic" sz="quarter" idx="13"/>
          </p:nvPr>
        </p:nvPicPr>
        <p:blipFill rotWithShape="1">
          <a:blip r:embed="rId5"/>
          <a:srcRect l="38317" t="115" r="5372" b="-115"/>
          <a:stretch/>
        </p:blipFill>
        <p:spPr>
          <a:xfrm>
            <a:off x="6360732" y="7874"/>
            <a:ext cx="5831268" cy="6858000"/>
          </a:xfrm>
        </p:spPr>
      </p:pic>
      <p:cxnSp>
        <p:nvCxnSpPr>
          <p:cNvPr id="15" name="Straight Connector 14">
            <a:extLst>
              <a:ext uri="{FF2B5EF4-FFF2-40B4-BE49-F238E27FC236}">
                <a16:creationId xmlns:a16="http://schemas.microsoft.com/office/drawing/2014/main" id="{22319A16-F980-168C-9666-0AFE654ECCB2}"/>
              </a:ext>
            </a:extLst>
          </p:cNvPr>
          <p:cNvCxnSpPr>
            <a:cxnSpLocks/>
          </p:cNvCxnSpPr>
          <p:nvPr/>
        </p:nvCxnSpPr>
        <p:spPr>
          <a:xfrm flipV="1">
            <a:off x="145143" y="6446520"/>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042375-639B-7BDE-F2AC-F44D3E7AB528}"/>
              </a:ext>
            </a:extLst>
          </p:cNvPr>
          <p:cNvCxnSpPr>
            <a:cxnSpLocks/>
          </p:cNvCxnSpPr>
          <p:nvPr/>
        </p:nvCxnSpPr>
        <p:spPr>
          <a:xfrm>
            <a:off x="370581" y="1230422"/>
            <a:ext cx="10532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2FB3791-F113-BEE5-360B-069E55EB7006}"/>
              </a:ext>
            </a:extLst>
          </p:cNvPr>
          <p:cNvSpPr txBox="1"/>
          <p:nvPr/>
        </p:nvSpPr>
        <p:spPr>
          <a:xfrm>
            <a:off x="262492" y="1487930"/>
            <a:ext cx="6098240" cy="452431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What is the project (sounds dumb, right)?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When is the project likely to be done?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What is the size of the district?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Who is the likely decision maker? (more on that)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If there’s an architect, who? Are they friendly with 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Klinic Slab Book" pitchFamily="2" charset="0"/>
                <a:ea typeface="Calibri" panose="020F0502020204030204" pitchFamily="34" charset="0"/>
                <a:cs typeface="Times New Roman" panose="02020603050405020304" pitchFamily="18" charset="0"/>
              </a:rPr>
              <a:t>Have you, your organization, or partners sold to them before? </a:t>
            </a: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Who have they bought from in the past? (Call A/P to find out!)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What other districts are nearby, and do we have notable projects there?</a:t>
            </a:r>
          </a:p>
          <a:p>
            <a:pPr marR="0" lvl="0" algn="l" defTabSz="457200" rtl="0" eaLnBrk="1" fontAlgn="auto" latinLnBrk="0" hangingPunct="1">
              <a:lnSpc>
                <a:spcPct val="100000"/>
              </a:lnSpc>
              <a:spcBef>
                <a:spcPts val="0"/>
              </a:spcBef>
              <a:spcAft>
                <a:spcPts val="0"/>
              </a:spcAft>
              <a:buClrTx/>
              <a:buSzTx/>
              <a:tabLst/>
              <a:defRPr/>
            </a:pPr>
            <a:endParaRPr kumimoji="0" lang="en-US" sz="160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WHAT PAIN ARE THEY MOST LIKELY TO HAVE?</a:t>
            </a:r>
          </a:p>
        </p:txBody>
      </p:sp>
      <p:pic>
        <p:nvPicPr>
          <p:cNvPr id="6" name="Audio 5">
            <a:hlinkClick r:id="" action="ppaction://media"/>
            <a:extLst>
              <a:ext uri="{FF2B5EF4-FFF2-40B4-BE49-F238E27FC236}">
                <a16:creationId xmlns:a16="http://schemas.microsoft.com/office/drawing/2014/main" id="{38D4A240-3CC5-60E2-3D92-5C8B1C8902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023392"/>
      </p:ext>
    </p:extLst>
  </p:cSld>
  <p:clrMapOvr>
    <a:masterClrMapping/>
  </p:clrMapOvr>
  <mc:AlternateContent xmlns:mc="http://schemas.openxmlformats.org/markup-compatibility/2006">
    <mc:Choice xmlns:p14="http://schemas.microsoft.com/office/powerpoint/2010/main" Requires="p14">
      <p:transition spd="slow" p14:dur="2000" advTm="75614"/>
    </mc:Choice>
    <mc:Fallback>
      <p:transition spd="slow" advTm="7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 name="Picture Placeholder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a:blip r:embed="rId4"/>
          <a:srcRect t="33314" b="33314"/>
          <a:stretch/>
        </p:blipFill>
        <p:spPr>
          <a:xfrm>
            <a:off x="1588" y="4572000"/>
            <a:ext cx="12188825" cy="2286000"/>
          </a:xfrm>
        </p:spPr>
      </p:pic>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838200" y="365125"/>
            <a:ext cx="10515600" cy="1325563"/>
          </a:xfrm>
        </p:spPr>
        <p:txBody>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Research &amp; Prepare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dirty="0"/>
          </a:p>
        </p:txBody>
      </p:sp>
      <p:sp>
        <p:nvSpPr>
          <p:cNvPr id="4" name="Text Placeholder 3">
            <a:extLst>
              <a:ext uri="{FF2B5EF4-FFF2-40B4-BE49-F238E27FC236}">
                <a16:creationId xmlns:a16="http://schemas.microsoft.com/office/drawing/2014/main" id="{A112B089-A8F9-45B1-BE6E-EAC10163F082}"/>
              </a:ext>
            </a:extLst>
          </p:cNvPr>
          <p:cNvSpPr>
            <a:spLocks noGrp="1"/>
          </p:cNvSpPr>
          <p:nvPr>
            <p:ph type="body" sz="quarter" idx="13"/>
          </p:nvPr>
        </p:nvSpPr>
        <p:spPr>
          <a:xfrm>
            <a:off x="858305" y="1696389"/>
            <a:ext cx="3210331" cy="4046685"/>
          </a:xfrm>
        </p:spPr>
        <p:txBody>
          <a:bodyPr>
            <a:normAutofit/>
          </a:bodyPr>
          <a:lstStyle/>
          <a:p>
            <a:r>
              <a:rPr kumimoji="0" lang="en-US" sz="3200" b="1"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Smaller Districts </a:t>
            </a:r>
          </a:p>
          <a:p>
            <a:endParaRPr lang="en-ZA" dirty="0"/>
          </a:p>
        </p:txBody>
      </p:sp>
      <p:sp>
        <p:nvSpPr>
          <p:cNvPr id="6" name="Text Placeholder 5">
            <a:extLst>
              <a:ext uri="{FF2B5EF4-FFF2-40B4-BE49-F238E27FC236}">
                <a16:creationId xmlns:a16="http://schemas.microsoft.com/office/drawing/2014/main" id="{0FE22F9B-4BF8-41DC-8F1C-836B546E59AD}"/>
              </a:ext>
            </a:extLst>
          </p:cNvPr>
          <p:cNvSpPr>
            <a:spLocks noGrp="1"/>
          </p:cNvSpPr>
          <p:nvPr>
            <p:ph type="body" sz="quarter" idx="15"/>
          </p:nvPr>
        </p:nvSpPr>
        <p:spPr>
          <a:xfrm>
            <a:off x="833692" y="2862780"/>
            <a:ext cx="2743200" cy="2241712"/>
          </a:xfrm>
        </p:spPr>
        <p:txBody>
          <a:bodyPr>
            <a:normAutofit/>
          </a:bodyPr>
          <a:lstStyle/>
          <a:p>
            <a:pPr marL="457200" lvl="1" indent="0" algn="ctr" defTabSz="457200">
              <a:buNone/>
              <a:defRPr/>
            </a:pPr>
            <a:r>
              <a:rPr kumimoji="0" lang="en-US" sz="1400" u="none" strike="noStrike" kern="1200" cap="none" spc="0" normalizeH="0" baseline="0" noProof="0" dirty="0">
                <a:ln>
                  <a:noFill/>
                </a:ln>
                <a:effectLst/>
                <a:uLnTx/>
                <a:uFillTx/>
                <a:latin typeface="Avenir" panose="02000503020000020003" pitchFamily="2" charset="0"/>
                <a:ea typeface="Calibri" panose="020F0502020204030204" pitchFamily="34" charset="0"/>
                <a:cs typeface="Times New Roman" panose="02020603050405020304" pitchFamily="18" charset="0"/>
              </a:rPr>
              <a:t>Superintendent</a:t>
            </a:r>
          </a:p>
          <a:p>
            <a:pPr marL="457200" lvl="1" indent="0" algn="ctr" defTabSz="457200">
              <a:buNone/>
              <a:defRPr/>
            </a:pPr>
            <a:r>
              <a:rPr lang="en-US" sz="1400" dirty="0">
                <a:latin typeface="Avenir" panose="02000503020000020003" pitchFamily="2" charset="0"/>
                <a:ea typeface="Calibri" panose="020F0502020204030204" pitchFamily="34" charset="0"/>
                <a:cs typeface="Times New Roman" panose="02020603050405020304" pitchFamily="18" charset="0"/>
              </a:rPr>
              <a:t>Business Manager</a:t>
            </a:r>
          </a:p>
          <a:p>
            <a:pPr marL="457200" lvl="1" indent="0" algn="ctr" defTabSz="457200">
              <a:buNone/>
              <a:defRPr/>
            </a:pPr>
            <a:r>
              <a:rPr kumimoji="0" lang="en-US" sz="1400" u="none" strike="noStrike" kern="1200" cap="none" spc="0" normalizeH="0" baseline="0" noProof="0" dirty="0">
                <a:ln>
                  <a:noFill/>
                </a:ln>
                <a:effectLst/>
                <a:uLnTx/>
                <a:uFillTx/>
                <a:latin typeface="Avenir" panose="02000503020000020003" pitchFamily="2" charset="0"/>
                <a:ea typeface="Calibri" panose="020F0502020204030204" pitchFamily="34" charset="0"/>
                <a:cs typeface="Times New Roman" panose="02020603050405020304" pitchFamily="18" charset="0"/>
              </a:rPr>
              <a:t>Principal</a:t>
            </a:r>
          </a:p>
          <a:p>
            <a:endParaRPr lang="en-ZA" dirty="0"/>
          </a:p>
        </p:txBody>
      </p:sp>
      <p:sp>
        <p:nvSpPr>
          <p:cNvPr id="114" name="Text Placeholder 113">
            <a:extLst>
              <a:ext uri="{FF2B5EF4-FFF2-40B4-BE49-F238E27FC236}">
                <a16:creationId xmlns:a16="http://schemas.microsoft.com/office/drawing/2014/main" id="{B51B89C9-6212-44BC-8654-817139EF8D59}"/>
              </a:ext>
            </a:extLst>
          </p:cNvPr>
          <p:cNvSpPr>
            <a:spLocks noGrp="1"/>
          </p:cNvSpPr>
          <p:nvPr>
            <p:ph type="body" sz="quarter" idx="24"/>
          </p:nvPr>
        </p:nvSpPr>
        <p:spPr>
          <a:xfrm>
            <a:off x="4516628" y="1696389"/>
            <a:ext cx="3209544" cy="4046684"/>
          </a:xfrm>
        </p:spPr>
        <p:txBody>
          <a:bodyPr/>
          <a:lstStyle/>
          <a:p>
            <a:r>
              <a:rPr kumimoji="0" lang="en-US" sz="3200" b="1"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Medium Districts</a:t>
            </a:r>
          </a:p>
          <a:p>
            <a:endParaRPr lang="en-ZA" dirty="0"/>
          </a:p>
        </p:txBody>
      </p:sp>
      <p:sp>
        <p:nvSpPr>
          <p:cNvPr id="7" name="Content Placeholder 6">
            <a:extLst>
              <a:ext uri="{FF2B5EF4-FFF2-40B4-BE49-F238E27FC236}">
                <a16:creationId xmlns:a16="http://schemas.microsoft.com/office/drawing/2014/main" id="{6B35F89A-6CDF-41F7-BD87-18B45BD7330B}"/>
              </a:ext>
            </a:extLst>
          </p:cNvPr>
          <p:cNvSpPr>
            <a:spLocks noGrp="1"/>
          </p:cNvSpPr>
          <p:nvPr>
            <p:ph type="body" sz="quarter" idx="25"/>
          </p:nvPr>
        </p:nvSpPr>
        <p:spPr>
          <a:xfrm>
            <a:off x="4483114" y="2807813"/>
            <a:ext cx="2743200" cy="2241712"/>
          </a:xfrm>
        </p:spPr>
        <p:txBody>
          <a:bodyPr vert="horz" lIns="91440" tIns="45720" rIns="91440" bIns="45720" rtlCol="0" anchor="t">
            <a:normAutofit/>
          </a:bodyPr>
          <a:lstStyle/>
          <a:p>
            <a:pPr marL="457200" lvl="1" indent="0" algn="ctr" defTabSz="457200">
              <a:buNone/>
              <a:defRPr/>
            </a:pPr>
            <a:r>
              <a:rPr kumimoji="0" lang="en-US" sz="1400" u="none" strike="noStrike" kern="1200" cap="none" spc="0" normalizeH="0" baseline="0" noProof="0" dirty="0">
                <a:ln>
                  <a:noFill/>
                </a:ln>
                <a:effectLst/>
                <a:uLnTx/>
                <a:uFillTx/>
                <a:latin typeface="Avenir Book" panose="02000503020000020003" pitchFamily="2" charset="0"/>
                <a:ea typeface="Calibri" panose="020F0502020204030204" pitchFamily="34" charset="0"/>
                <a:cs typeface="Arial" panose="020B0604020202020204" pitchFamily="34" charset="0"/>
              </a:rPr>
              <a:t>Asst Superintendent</a:t>
            </a:r>
          </a:p>
          <a:p>
            <a:pPr marL="457200" lvl="1" indent="0" algn="ctr" defTabSz="457200">
              <a:buNone/>
              <a:defRPr/>
            </a:pPr>
            <a:r>
              <a:rPr kumimoji="0" lang="en-US" sz="1400" u="none" strike="noStrike" kern="1200" cap="none" spc="0" normalizeH="0" baseline="0" noProof="0" dirty="0">
                <a:ln>
                  <a:noFill/>
                </a:ln>
                <a:effectLst/>
                <a:uLnTx/>
                <a:uFillTx/>
                <a:latin typeface="Avenir Book" panose="02000503020000020003" pitchFamily="2" charset="0"/>
                <a:ea typeface="Calibri" panose="020F0502020204030204" pitchFamily="34" charset="0"/>
                <a:cs typeface="Arial" panose="020B0604020202020204" pitchFamily="34" charset="0"/>
              </a:rPr>
              <a:t>Business Manager</a:t>
            </a:r>
          </a:p>
          <a:p>
            <a:pPr marL="457200" lvl="1" indent="0" algn="ctr" defTabSz="457200">
              <a:buNone/>
              <a:defRPr/>
            </a:pPr>
            <a:r>
              <a:rPr lang="en-US" sz="1400" dirty="0">
                <a:latin typeface="Avenir Book" panose="02000503020000020003" pitchFamily="2" charset="0"/>
                <a:ea typeface="Calibri" panose="020F0502020204030204" pitchFamily="34" charset="0"/>
                <a:cs typeface="Arial" panose="020B0604020202020204" pitchFamily="34" charset="0"/>
              </a:rPr>
              <a:t>Facilities Manager</a:t>
            </a:r>
            <a:endParaRPr kumimoji="0" lang="en-US" sz="1400" u="none" strike="noStrike" kern="1200" cap="none" spc="0" normalizeH="0" baseline="0" noProof="0" dirty="0">
              <a:ln>
                <a:noFill/>
              </a:ln>
              <a:effectLst/>
              <a:uLnTx/>
              <a:uFillTx/>
              <a:latin typeface="Avenir Book" panose="02000503020000020003" pitchFamily="2" charset="0"/>
              <a:ea typeface="Calibri" panose="020F0502020204030204" pitchFamily="34" charset="0"/>
              <a:cs typeface="Arial" panose="020B0604020202020204" pitchFamily="34" charset="0"/>
            </a:endParaRPr>
          </a:p>
          <a:p>
            <a:pPr marL="457200" lvl="1" indent="0" algn="ctr" defTabSz="457200">
              <a:buNone/>
              <a:defRPr/>
            </a:pPr>
            <a:r>
              <a:rPr kumimoji="0" lang="en-US" sz="1400" u="none" strike="noStrike" kern="1200" cap="none" spc="0" normalizeH="0" baseline="0" noProof="0" dirty="0">
                <a:ln>
                  <a:noFill/>
                </a:ln>
                <a:effectLst/>
                <a:uLnTx/>
                <a:uFillTx/>
                <a:latin typeface="Avenir Book" panose="02000503020000020003" pitchFamily="2" charset="0"/>
                <a:ea typeface="Calibri" panose="020F0502020204030204" pitchFamily="34" charset="0"/>
                <a:cs typeface="Arial" panose="020B0604020202020204" pitchFamily="34" charset="0"/>
              </a:rPr>
              <a:t>Principal or Asst Principal</a:t>
            </a:r>
          </a:p>
          <a:p>
            <a:endParaRPr lang="en-ZA" noProof="1"/>
          </a:p>
        </p:txBody>
      </p:sp>
      <p:sp>
        <p:nvSpPr>
          <p:cNvPr id="43" name="Footer Placeholder 42">
            <a:extLst>
              <a:ext uri="{FF2B5EF4-FFF2-40B4-BE49-F238E27FC236}">
                <a16:creationId xmlns:a16="http://schemas.microsoft.com/office/drawing/2014/main" id="{3F77F960-EB31-4698-AB82-5583AF66D391}"/>
              </a:ext>
            </a:extLst>
          </p:cNvPr>
          <p:cNvSpPr>
            <a:spLocks noGrp="1"/>
          </p:cNvSpPr>
          <p:nvPr>
            <p:ph type="ftr" sz="quarter" idx="21"/>
          </p:nvPr>
        </p:nvSpPr>
        <p:spPr>
          <a:xfrm>
            <a:off x="4038600" y="6356350"/>
            <a:ext cx="4114800" cy="365125"/>
          </a:xfrm>
        </p:spPr>
        <p:txBody>
          <a:bodyPr/>
          <a:lstStyle/>
          <a:p>
            <a:r>
              <a:rPr lang="en-US" dirty="0"/>
              <a:t>Pitch deck title</a:t>
            </a:r>
          </a:p>
        </p:txBody>
      </p:sp>
      <p:sp>
        <p:nvSpPr>
          <p:cNvPr id="3" name="Text Placeholder 2">
            <a:extLst>
              <a:ext uri="{FF2B5EF4-FFF2-40B4-BE49-F238E27FC236}">
                <a16:creationId xmlns:a16="http://schemas.microsoft.com/office/drawing/2014/main" id="{D5E1C399-8F48-44F5-9461-3C89866D4CE1}"/>
              </a:ext>
            </a:extLst>
          </p:cNvPr>
          <p:cNvSpPr>
            <a:spLocks noGrp="1"/>
          </p:cNvSpPr>
          <p:nvPr>
            <p:ph type="body" sz="quarter" idx="26"/>
          </p:nvPr>
        </p:nvSpPr>
        <p:spPr>
          <a:xfrm>
            <a:off x="8148764" y="1696389"/>
            <a:ext cx="3209544" cy="4046684"/>
          </a:xfrm>
        </p:spPr>
        <p:txBody>
          <a:bodyPr/>
          <a:lstStyle/>
          <a:p>
            <a:r>
              <a:rPr kumimoji="0" lang="en-US" sz="3200" b="1"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Large Districts</a:t>
            </a:r>
          </a:p>
          <a:p>
            <a:endParaRPr lang="en-US" dirty="0"/>
          </a:p>
        </p:txBody>
      </p:sp>
      <p:sp>
        <p:nvSpPr>
          <p:cNvPr id="8" name="Text Placeholder 7">
            <a:extLst>
              <a:ext uri="{FF2B5EF4-FFF2-40B4-BE49-F238E27FC236}">
                <a16:creationId xmlns:a16="http://schemas.microsoft.com/office/drawing/2014/main" id="{E92B9716-8D44-4864-8986-720957B34362}"/>
              </a:ext>
            </a:extLst>
          </p:cNvPr>
          <p:cNvSpPr>
            <a:spLocks noGrp="1"/>
          </p:cNvSpPr>
          <p:nvPr>
            <p:ph type="body" sz="quarter" idx="27"/>
          </p:nvPr>
        </p:nvSpPr>
        <p:spPr>
          <a:xfrm>
            <a:off x="7823354" y="2687181"/>
            <a:ext cx="3209544" cy="2465883"/>
          </a:xfrm>
        </p:spPr>
        <p:txBody>
          <a:bodyPr/>
          <a:lstStyle/>
          <a:p>
            <a:pPr marL="457200" lvl="1" indent="0" algn="ctr" defTabSz="457200">
              <a:buNone/>
              <a:defRPr/>
            </a:pPr>
            <a:r>
              <a:rPr lang="en-US" sz="1400" dirty="0">
                <a:latin typeface="Avenir Book" panose="02000503020000020003" pitchFamily="2" charset="0"/>
                <a:ea typeface="Calibri" panose="020F0502020204030204" pitchFamily="34" charset="0"/>
                <a:cs typeface="Times New Roman" panose="02020603050405020304" pitchFamily="18" charset="0"/>
              </a:rPr>
              <a:t>Large purchases often Centralized; Purchasing, Facilities</a:t>
            </a:r>
          </a:p>
          <a:p>
            <a:pPr marL="457200" lvl="1" indent="0" algn="ctr" defTabSz="457200">
              <a:buNone/>
              <a:defRPr/>
            </a:pPr>
            <a:r>
              <a:rPr kumimoji="0" lang="en-US" sz="1400" u="none" strike="noStrike" kern="1200" cap="none" spc="0" normalizeH="0" baseline="0" noProof="0" dirty="0">
                <a:ln>
                  <a:noFill/>
                </a:ln>
                <a:effectLst/>
                <a:uLnTx/>
                <a:uFillTx/>
                <a:latin typeface="Avenir Book" panose="02000503020000020003" pitchFamily="2" charset="0"/>
                <a:ea typeface="Calibri" panose="020F0502020204030204" pitchFamily="34" charset="0"/>
                <a:cs typeface="Times New Roman" panose="02020603050405020304" pitchFamily="18" charset="0"/>
              </a:rPr>
              <a:t>Smaller purchases often site-based; Principal, Asst Principal, Media Specialist</a:t>
            </a:r>
          </a:p>
          <a:p>
            <a:endParaRPr lang="en-US" dirty="0"/>
          </a:p>
        </p:txBody>
      </p:sp>
      <p:sp>
        <p:nvSpPr>
          <p:cNvPr id="44" name="Slide Number Placeholder 43">
            <a:extLst>
              <a:ext uri="{FF2B5EF4-FFF2-40B4-BE49-F238E27FC236}">
                <a16:creationId xmlns:a16="http://schemas.microsoft.com/office/drawing/2014/main" id="{3E790E42-CF88-4BBB-827D-12B6E23D93C1}"/>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7</a:t>
            </a:fld>
            <a:endParaRPr lang="en-US" dirty="0"/>
          </a:p>
        </p:txBody>
      </p:sp>
      <p:cxnSp>
        <p:nvCxnSpPr>
          <p:cNvPr id="15" name="Straight Connector 14">
            <a:extLst>
              <a:ext uri="{FF2B5EF4-FFF2-40B4-BE49-F238E27FC236}">
                <a16:creationId xmlns:a16="http://schemas.microsoft.com/office/drawing/2014/main" id="{0F2584F2-68F5-03A0-8B1C-0FCFD267B7D8}"/>
              </a:ext>
            </a:extLst>
          </p:cNvPr>
          <p:cNvCxnSpPr>
            <a:cxnSpLocks/>
          </p:cNvCxnSpPr>
          <p:nvPr/>
        </p:nvCxnSpPr>
        <p:spPr>
          <a:xfrm>
            <a:off x="5569352" y="1206379"/>
            <a:ext cx="1053296" cy="0"/>
          </a:xfrm>
          <a:prstGeom prst="line">
            <a:avLst/>
          </a:prstGeom>
          <a:ln w="38100">
            <a:solidFill>
              <a:srgbClr val="F06E7A"/>
            </a:solidFill>
          </a:ln>
        </p:spPr>
        <p:style>
          <a:lnRef idx="1">
            <a:schemeClr val="accent1"/>
          </a:lnRef>
          <a:fillRef idx="0">
            <a:schemeClr val="accent1"/>
          </a:fillRef>
          <a:effectRef idx="0">
            <a:schemeClr val="accent1"/>
          </a:effectRef>
          <a:fontRef idx="minor">
            <a:schemeClr val="tx1"/>
          </a:fontRef>
        </p:style>
      </p:cxnSp>
      <p:pic>
        <p:nvPicPr>
          <p:cNvPr id="18" name="Picture 17" descr="Icon&#10;&#10;Description automatically generated">
            <a:extLst>
              <a:ext uri="{FF2B5EF4-FFF2-40B4-BE49-F238E27FC236}">
                <a16:creationId xmlns:a16="http://schemas.microsoft.com/office/drawing/2014/main" id="{C6ED61DF-3B1E-185D-7D41-B8BC94FAB89B}"/>
              </a:ext>
            </a:extLst>
          </p:cNvPr>
          <p:cNvPicPr>
            <a:picLocks noChangeAspect="1"/>
          </p:cNvPicPr>
          <p:nvPr/>
        </p:nvPicPr>
        <p:blipFill>
          <a:blip r:embed="rId5"/>
          <a:stretch>
            <a:fillRect/>
          </a:stretch>
        </p:blipFill>
        <p:spPr>
          <a:xfrm>
            <a:off x="1590860" y="3780778"/>
            <a:ext cx="1745220" cy="1380833"/>
          </a:xfrm>
          <a:prstGeom prst="rect">
            <a:avLst/>
          </a:prstGeom>
        </p:spPr>
      </p:pic>
      <p:pic>
        <p:nvPicPr>
          <p:cNvPr id="20" name="Picture 19" descr="Logo, icon&#10;&#10;Description automatically generated">
            <a:extLst>
              <a:ext uri="{FF2B5EF4-FFF2-40B4-BE49-F238E27FC236}">
                <a16:creationId xmlns:a16="http://schemas.microsoft.com/office/drawing/2014/main" id="{EA5A3B1A-B2D9-FEA9-0D6C-EC6CEC92FB60}"/>
              </a:ext>
            </a:extLst>
          </p:cNvPr>
          <p:cNvPicPr>
            <a:picLocks noChangeAspect="1"/>
          </p:cNvPicPr>
          <p:nvPr/>
        </p:nvPicPr>
        <p:blipFill>
          <a:blip r:embed="rId6"/>
          <a:stretch>
            <a:fillRect/>
          </a:stretch>
        </p:blipFill>
        <p:spPr>
          <a:xfrm>
            <a:off x="5210595" y="3883799"/>
            <a:ext cx="1770810" cy="1365000"/>
          </a:xfrm>
          <a:prstGeom prst="rect">
            <a:avLst/>
          </a:prstGeom>
        </p:spPr>
      </p:pic>
      <p:pic>
        <p:nvPicPr>
          <p:cNvPr id="22" name="Picture 21" descr="Icon&#10;&#10;Description automatically generated">
            <a:extLst>
              <a:ext uri="{FF2B5EF4-FFF2-40B4-BE49-F238E27FC236}">
                <a16:creationId xmlns:a16="http://schemas.microsoft.com/office/drawing/2014/main" id="{845557E6-8229-00B9-1D27-85A7BD406DE2}"/>
              </a:ext>
            </a:extLst>
          </p:cNvPr>
          <p:cNvPicPr>
            <a:picLocks noChangeAspect="1"/>
          </p:cNvPicPr>
          <p:nvPr/>
        </p:nvPicPr>
        <p:blipFill>
          <a:blip r:embed="rId7"/>
          <a:stretch>
            <a:fillRect/>
          </a:stretch>
        </p:blipFill>
        <p:spPr>
          <a:xfrm>
            <a:off x="8346834" y="3983636"/>
            <a:ext cx="2686064" cy="1611638"/>
          </a:xfrm>
          <a:prstGeom prst="rect">
            <a:avLst/>
          </a:prstGeom>
        </p:spPr>
      </p:pic>
      <p:pic>
        <p:nvPicPr>
          <p:cNvPr id="11" name="Audio 10">
            <a:hlinkClick r:id="" action="ppaction://media"/>
            <a:extLst>
              <a:ext uri="{FF2B5EF4-FFF2-40B4-BE49-F238E27FC236}">
                <a16:creationId xmlns:a16="http://schemas.microsoft.com/office/drawing/2014/main" id="{CE5AF031-C560-9810-7A44-DC920A6CD6B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159061"/>
      </p:ext>
    </p:extLst>
  </p:cSld>
  <p:clrMapOvr>
    <a:masterClrMapping/>
  </p:clrMapOvr>
  <mc:AlternateContent xmlns:mc="http://schemas.openxmlformats.org/markup-compatibility/2006">
    <mc:Choice xmlns:p14="http://schemas.microsoft.com/office/powerpoint/2010/main" Requires="p14">
      <p:transition spd="slow" p14:dur="2000" advTm="46694"/>
    </mc:Choice>
    <mc:Fallback>
      <p:transition spd="slow" advTm="4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79952" y="2273220"/>
            <a:ext cx="4394727" cy="1325563"/>
          </a:xfrm>
        </p:spPr>
        <p:txBody>
          <a:bodyPr>
            <a:normAutofit fontScale="90000"/>
          </a:bodyPr>
          <a:lstStyle/>
          <a:p>
            <a:r>
              <a:rPr lang="en-US" sz="4400" b="1" dirty="0">
                <a:latin typeface="Klinic Slab Bold" pitchFamily="2" charset="0"/>
              </a:rPr>
              <a:t>Put On Your Marketing Hat</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8</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Thinking Like a Marketer </a:t>
            </a: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05762" y="3273781"/>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1DE77CD-8B6C-79BC-9B01-97356103CFBF}"/>
              </a:ext>
            </a:extLst>
          </p:cNvPr>
          <p:cNvSpPr>
            <a:spLocks noGrp="1"/>
          </p:cNvSpPr>
          <p:nvPr>
            <p:ph type="pic" sz="quarter" idx="13"/>
          </p:nvPr>
        </p:nvSpPr>
        <p:spPr/>
      </p:sp>
      <p:pic>
        <p:nvPicPr>
          <p:cNvPr id="12" name="Picture 2" descr="Image result for marketing hat image">
            <a:extLst>
              <a:ext uri="{FF2B5EF4-FFF2-40B4-BE49-F238E27FC236}">
                <a16:creationId xmlns:a16="http://schemas.microsoft.com/office/drawing/2014/main" id="{A046E7E6-E6AA-CC98-A8AA-682F4FD9D5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8" t="12997" r="12692" b="11682"/>
          <a:stretch/>
        </p:blipFill>
        <p:spPr bwMode="auto">
          <a:xfrm>
            <a:off x="6943072" y="1379896"/>
            <a:ext cx="4394726" cy="443777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3A4E8517-B9A9-76C2-F433-85F7B2ADAE3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4525282"/>
      </p:ext>
    </p:extLst>
  </p:cSld>
  <p:clrMapOvr>
    <a:masterClrMapping/>
  </p:clrMapOvr>
  <mc:AlternateContent xmlns:mc="http://schemas.openxmlformats.org/markup-compatibility/2006">
    <mc:Choice xmlns:p14="http://schemas.microsoft.com/office/powerpoint/2010/main" Requires="p14">
      <p:transition spd="slow" p14:dur="2000" advTm="41292"/>
    </mc:Choice>
    <mc:Fallback>
      <p:transition spd="slow" advTm="4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995E7B-2FB3-7AD6-4B30-437B962271A4}"/>
              </a:ext>
            </a:extLst>
          </p:cNvPr>
          <p:cNvSpPr/>
          <p:nvPr/>
        </p:nvSpPr>
        <p:spPr>
          <a:xfrm>
            <a:off x="7797359" y="0"/>
            <a:ext cx="4394642" cy="6858000"/>
          </a:xfrm>
          <a:prstGeom prst="rect">
            <a:avLst/>
          </a:prstGeom>
          <a:solidFill>
            <a:srgbClr val="6B93C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79952" y="2273220"/>
            <a:ext cx="4394727" cy="1325563"/>
          </a:xfrm>
        </p:spPr>
        <p:txBody>
          <a:bodyPr>
            <a:normAutofit fontScale="90000"/>
          </a:bodyPr>
          <a:lstStyle/>
          <a:p>
            <a:r>
              <a:rPr lang="en-US" sz="4400" b="1" dirty="0">
                <a:latin typeface="Klinic Slab Bold" pitchFamily="2" charset="0"/>
              </a:rPr>
              <a:t>You Will Not Ignore Me!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9</a:t>
            </a:fld>
            <a:endParaRPr lang="en-US" dirty="0"/>
          </a:p>
        </p:txBody>
      </p:sp>
      <p:sp>
        <p:nvSpPr>
          <p:cNvPr id="3" name="TextBox 2">
            <a:extLst>
              <a:ext uri="{FF2B5EF4-FFF2-40B4-BE49-F238E27FC236}">
                <a16:creationId xmlns:a16="http://schemas.microsoft.com/office/drawing/2014/main" id="{30081D60-90DF-AA0F-9815-4DAB4CE36D71}"/>
              </a:ext>
            </a:extLst>
          </p:cNvPr>
          <p:cNvSpPr txBox="1"/>
          <p:nvPr/>
        </p:nvSpPr>
        <p:spPr>
          <a:xfrm>
            <a:off x="284918" y="6308079"/>
            <a:ext cx="6154056" cy="461665"/>
          </a:xfrm>
          <a:prstGeom prst="rect">
            <a:avLst/>
          </a:prstGeom>
          <a:noFill/>
        </p:spPr>
        <p:txBody>
          <a:bodyPr wrap="square">
            <a:spAutoFit/>
          </a:bodyPr>
          <a:lstStyle/>
          <a:p>
            <a:r>
              <a:rPr lang="en-US" sz="2400" dirty="0">
                <a:solidFill>
                  <a:schemeClr val="tx1">
                    <a:lumMod val="75000"/>
                    <a:lumOff val="25000"/>
                  </a:schemeClr>
                </a:solidFill>
                <a:latin typeface="Klinic Slab Book" pitchFamily="2" charset="0"/>
              </a:rPr>
              <a:t>Thinking Like a Marketer </a:t>
            </a:r>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05762" y="3273781"/>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pic>
        <p:nvPicPr>
          <p:cNvPr id="4" name="Picture 2" descr="25 Things You Probably Never Knew About Willy Wonka And The Chocolate  Factory">
            <a:extLst>
              <a:ext uri="{FF2B5EF4-FFF2-40B4-BE49-F238E27FC236}">
                <a16:creationId xmlns:a16="http://schemas.microsoft.com/office/drawing/2014/main" id="{A6645E8A-C5C6-A336-D2D8-E12EFB970A57}"/>
              </a:ext>
            </a:extLst>
          </p:cNvPr>
          <p:cNvPicPr>
            <a:picLocks noChangeAspect="1" noChangeArrowheads="1"/>
          </p:cNvPicPr>
          <p:nvPr/>
        </p:nvPicPr>
        <p:blipFill>
          <a:blip r:embed="rId5">
            <a:alphaModFix amt="83000"/>
            <a:extLst>
              <a:ext uri="{28A0092B-C50C-407E-A947-70E740481C1C}">
                <a14:useLocalDpi xmlns:a14="http://schemas.microsoft.com/office/drawing/2010/main" val="0"/>
              </a:ext>
            </a:extLst>
          </a:blip>
          <a:srcRect/>
          <a:stretch>
            <a:fillRect/>
          </a:stretch>
        </p:blipFill>
        <p:spPr bwMode="auto">
          <a:xfrm>
            <a:off x="6385909" y="1403431"/>
            <a:ext cx="5854272" cy="439070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8F2F6041-4016-9869-EA98-7AB508ABA4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7204187"/>
      </p:ext>
    </p:extLst>
  </p:cSld>
  <p:clrMapOvr>
    <a:masterClrMapping/>
  </p:clrMapOvr>
  <mc:AlternateContent xmlns:mc="http://schemas.openxmlformats.org/markup-compatibility/2006">
    <mc:Choice xmlns:p14="http://schemas.microsoft.com/office/powerpoint/2010/main" Requires="p14">
      <p:transition spd="slow" p14:dur="2000" advTm="29870"/>
    </mc:Choice>
    <mc:Fallback>
      <p:transition spd="slow" advTm="2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 Pitch Deck_tm66722518_Win32_JB_SL_v3" id="{80AE9F29-5D29-4BCA-B553-8CC77CC38005}" vid="{16DE921E-0D58-409A-99AC-845A58D1EC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33f0c2d-7b34-49b4-8f91-814d192ac68c">
      <Value>1140</Value>
      <Value>1139</Value>
      <Value>647</Value>
    </TaxCatchAll>
    <TaxKeywordTaxHTField xmlns="f33f0c2d-7b34-49b4-8f91-814d192ac68c">
      <Terms xmlns="http://schemas.microsoft.com/office/infopath/2007/PartnerControls">
        <TermInfo xmlns="http://schemas.microsoft.com/office/infopath/2007/PartnerControls">
          <TermName xmlns="http://schemas.microsoft.com/office/infopath/2007/PartnerControls">Furniture buying process</TermName>
          <TermId xmlns="http://schemas.microsoft.com/office/infopath/2007/PartnerControls">d7d31731-a844-4e0c-aee1-379713d81205</TermId>
        </TermInfo>
        <TermInfo xmlns="http://schemas.microsoft.com/office/infopath/2007/PartnerControls">
          <TermName xmlns="http://schemas.microsoft.com/office/infopath/2007/PartnerControls"> Prospecting</TermName>
          <TermId xmlns="http://schemas.microsoft.com/office/infopath/2007/PartnerControls">ef2e6bb5-902f-4b71-a986-50a8c64d459f</TermId>
        </TermInfo>
        <TermInfo xmlns="http://schemas.microsoft.com/office/infopath/2007/PartnerControls">
          <TermName xmlns="http://schemas.microsoft.com/office/infopath/2007/PartnerControls"> Selling K-12 part 2</TermName>
          <TermId xmlns="http://schemas.microsoft.com/office/infopath/2007/PartnerControls">3c02195a-cca4-4397-bbe7-092271ae54b0</TermId>
        </TermInfo>
      </Term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211121A07E864FBB0B50E0304468AD" ma:contentTypeVersion="7" ma:contentTypeDescription="Create a new document." ma:contentTypeScope="" ma:versionID="1ce3211b87cd87b3d27a61304a3a45ce">
  <xsd:schema xmlns:xsd="http://www.w3.org/2001/XMLSchema" xmlns:xs="http://www.w3.org/2001/XMLSchema" xmlns:p="http://schemas.microsoft.com/office/2006/metadata/properties" xmlns:ns2="47e06189-02d7-4e92-a286-d4e3b5b46838" xmlns:ns3="f33f0c2d-7b34-49b4-8f91-814d192ac68c" targetNamespace="http://schemas.microsoft.com/office/2006/metadata/properties" ma:root="true" ma:fieldsID="2c78b3bac9238f5646bdfbef7171812d" ns2:_="" ns3:_="">
    <xsd:import namespace="47e06189-02d7-4e92-a286-d4e3b5b46838"/>
    <xsd:import namespace="f33f0c2d-7b34-49b4-8f91-814d192ac6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06189-02d7-4e92-a286-d4e3b5b46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3f0c2d-7b34-49b4-8f91-814d192ac68c" elementFormDefault="qualified">
    <xsd:import namespace="http://schemas.microsoft.com/office/2006/documentManagement/types"/>
    <xsd:import namespace="http://schemas.microsoft.com/office/infopath/2007/PartnerControls"/>
    <xsd:element name="TaxKeywordTaxHTField" ma:index="13" nillable="true" ma:taxonomy="true" ma:internalName="TaxKeywordTaxHTField" ma:taxonomyFieldName="TaxKeyword" ma:displayName="Enterprise Keywords" ma:fieldId="{23f27201-bee3-471e-b2e7-b64fd8b7ca38}" ma:taxonomyMulti="true" ma:sspId="c8a73bd1-1762-4873-a12f-06359a4d6cf7" ma:termSetId="00000000-0000-0000-0000-000000000000" ma:anchorId="00000000-0000-0000-0000-000000000000" ma:open="true" ma:isKeyword="true">
      <xsd:complexType>
        <xsd:sequence>
          <xsd:element ref="pc:Terms" minOccurs="0" maxOccurs="1"/>
        </xsd:sequence>
      </xsd:complexType>
    </xsd:element>
    <xsd:element name="TaxCatchAll" ma:index="14" nillable="true" ma:displayName="Taxonomy Catch All Column" ma:hidden="true" ma:list="{0fbda3d5-f9f4-49b1-88af-6db4834aef03}" ma:internalName="TaxCatchAll" ma:showField="CatchAllData" ma:web="f33f0c2d-7b34-49b4-8f91-814d192ac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EC358F-2AA9-4AA3-8329-DB8FA4EB011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4B2D141F-1813-4077-AC99-339AB8E568EF}">
  <ds:schemaRefs>
    <ds:schemaRef ds:uri="http://schemas.microsoft.com/sharepoint/v3/contenttype/forms"/>
  </ds:schemaRefs>
</ds:datastoreItem>
</file>

<file path=customXml/itemProps3.xml><?xml version="1.0" encoding="utf-8"?>
<ds:datastoreItem xmlns:ds="http://schemas.openxmlformats.org/officeDocument/2006/customXml" ds:itemID="{49F4DBD7-596D-477A-BDD2-6ADF181F44B0}"/>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2368</Words>
  <Application>Microsoft Office PowerPoint</Application>
  <PresentationFormat>Widescreen</PresentationFormat>
  <Paragraphs>363</Paragraphs>
  <Slides>32</Slides>
  <Notes>15</Notes>
  <HiddenSlides>0</HiddenSlides>
  <MMClips>32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Avenir</vt:lpstr>
      <vt:lpstr>Avenir Book</vt:lpstr>
      <vt:lpstr>Bodoni MT</vt:lpstr>
      <vt:lpstr>Calibri</vt:lpstr>
      <vt:lpstr>Klinic Slab Bold</vt:lpstr>
      <vt:lpstr>Klinic Slab Book</vt:lpstr>
      <vt:lpstr>Klinic Slab Light</vt:lpstr>
      <vt:lpstr>Klinic Slab Medium</vt:lpstr>
      <vt:lpstr>Source Sans Pro Light</vt:lpstr>
      <vt:lpstr>Times New Roman</vt:lpstr>
      <vt:lpstr>Office Theme</vt:lpstr>
      <vt:lpstr>Selling into K-12:</vt:lpstr>
      <vt:lpstr>Agenda</vt:lpstr>
      <vt:lpstr>What is your Problem?</vt:lpstr>
      <vt:lpstr>Process </vt:lpstr>
      <vt:lpstr>Review </vt:lpstr>
      <vt:lpstr>Research &amp; Prepare </vt:lpstr>
      <vt:lpstr>Research &amp; Prepare </vt:lpstr>
      <vt:lpstr>Put On Your Marketing Hat </vt:lpstr>
      <vt:lpstr>You Will Not Ignore Me! </vt:lpstr>
      <vt:lpstr>PowerPoint Presentation</vt:lpstr>
      <vt:lpstr>Process &amp; Diligence</vt:lpstr>
      <vt:lpstr>Components of Winning Emails </vt:lpstr>
      <vt:lpstr>Components of Winning Emails</vt:lpstr>
      <vt:lpstr>Components of Winning Emails</vt:lpstr>
      <vt:lpstr>Communication Examples  </vt:lpstr>
      <vt:lpstr>Communication Examples  </vt:lpstr>
      <vt:lpstr>Communication Examples  </vt:lpstr>
      <vt:lpstr>Communication Examples  </vt:lpstr>
      <vt:lpstr>PowerPoint Presentation</vt:lpstr>
      <vt:lpstr>PowerPoint Presentation</vt:lpstr>
      <vt:lpstr>PowerPoint Presentation</vt:lpstr>
      <vt:lpstr>Cold Calling</vt:lpstr>
      <vt:lpstr>PowerPoint Presentation</vt:lpstr>
      <vt:lpstr>Cold Calling</vt:lpstr>
      <vt:lpstr>Cold Calling</vt:lpstr>
      <vt:lpstr>Cold Calling</vt:lpstr>
      <vt:lpstr>Cold Calling</vt:lpstr>
      <vt:lpstr>Cold Calling</vt:lpstr>
      <vt:lpstr>Process &amp; Diligence</vt:lpstr>
      <vt:lpstr>Process &amp; Diligence</vt:lpstr>
      <vt:lpstr>Process &amp; Diligence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Furniture buying process;  Selling K-12 part 2;  Prospecting</cp:keywords>
  <dc:description/>
  <cp:lastModifiedBy/>
  <cp:revision>1</cp:revision>
  <cp:lastPrinted>2023-03-07T20:00:07Z</cp:lastPrinted>
  <dcterms:created xsi:type="dcterms:W3CDTF">2021-06-15T14:35:27Z</dcterms:created>
  <dcterms:modified xsi:type="dcterms:W3CDTF">2023-04-03T22:26:04Z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0x010100EF211121A07E864FBB0B50E0304468AD</vt:lpwstr>
  </property>
  <property fmtid="{D5CDD505-2E9C-101B-9397-08002B2CF9AE}" pid="3" name="TaxKeyword">
    <vt:lpwstr>647;#Furniture buying process|d7d31731-a844-4e0c-aee1-379713d81205;#1139;# Prospecting|ef2e6bb5-902f-4b71-a986-50a8c64d459f;#1140;# Selling K-12 part 2|3c02195a-cca4-4397-bbe7-092271ae54b0</vt:lpwstr>
  </property>
</Properties>
</file>