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7"/>
  </p:notesMasterIdLst>
  <p:handoutMasterIdLst>
    <p:handoutMasterId r:id="rId48"/>
  </p:handoutMasterIdLst>
  <p:sldIdLst>
    <p:sldId id="256" r:id="rId5"/>
    <p:sldId id="293" r:id="rId6"/>
    <p:sldId id="332" r:id="rId7"/>
    <p:sldId id="1183" r:id="rId8"/>
    <p:sldId id="1184" r:id="rId9"/>
    <p:sldId id="1185" r:id="rId10"/>
    <p:sldId id="1186" r:id="rId11"/>
    <p:sldId id="349" r:id="rId12"/>
    <p:sldId id="1202" r:id="rId13"/>
    <p:sldId id="1203" r:id="rId14"/>
    <p:sldId id="309" r:id="rId15"/>
    <p:sldId id="1179" r:id="rId16"/>
    <p:sldId id="1180" r:id="rId17"/>
    <p:sldId id="1178" r:id="rId18"/>
    <p:sldId id="1181" r:id="rId19"/>
    <p:sldId id="1177" r:id="rId20"/>
    <p:sldId id="1182" r:id="rId21"/>
    <p:sldId id="352" r:id="rId22"/>
    <p:sldId id="353" r:id="rId23"/>
    <p:sldId id="1188" r:id="rId24"/>
    <p:sldId id="1189" r:id="rId25"/>
    <p:sldId id="1190" r:id="rId26"/>
    <p:sldId id="1169" r:id="rId27"/>
    <p:sldId id="1191" r:id="rId28"/>
    <p:sldId id="1170" r:id="rId29"/>
    <p:sldId id="1192" r:id="rId30"/>
    <p:sldId id="1193" r:id="rId31"/>
    <p:sldId id="308" r:id="rId32"/>
    <p:sldId id="1171" r:id="rId33"/>
    <p:sldId id="1194" r:id="rId34"/>
    <p:sldId id="1195" r:id="rId35"/>
    <p:sldId id="1196" r:id="rId36"/>
    <p:sldId id="1172" r:id="rId37"/>
    <p:sldId id="1197" r:id="rId38"/>
    <p:sldId id="1173" r:id="rId39"/>
    <p:sldId id="1199" r:id="rId40"/>
    <p:sldId id="1200" r:id="rId41"/>
    <p:sldId id="1201" r:id="rId42"/>
    <p:sldId id="1176" r:id="rId43"/>
    <p:sldId id="1198" r:id="rId44"/>
    <p:sldId id="1204" r:id="rId45"/>
    <p:sldId id="2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E7A"/>
    <a:srgbClr val="EFA7CB"/>
    <a:srgbClr val="E3DA47"/>
    <a:srgbClr val="73CBB5"/>
    <a:srgbClr val="C2BDC3"/>
    <a:srgbClr val="6B93CA"/>
    <a:srgbClr val="EF8A5C"/>
    <a:srgbClr val="59BBE0"/>
    <a:srgbClr val="B1A0CD"/>
    <a:srgbClr val="C0BBC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D3433-A60E-4889-AF9F-855903A7C61B}" v="33" dt="2023-04-03T13:19:32.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93741" autoAdjust="0"/>
  </p:normalViewPr>
  <p:slideViewPr>
    <p:cSldViewPr snapToGrid="0">
      <p:cViewPr varScale="1">
        <p:scale>
          <a:sx n="105" d="100"/>
          <a:sy n="105" d="100"/>
        </p:scale>
        <p:origin x="216" y="96"/>
      </p:cViewPr>
      <p:guideLst>
        <p:guide orient="horz" pos="1752"/>
        <p:guide pos="3840"/>
      </p:guideLst>
    </p:cSldViewPr>
  </p:slideViewPr>
  <p:outlineViewPr>
    <p:cViewPr>
      <p:scale>
        <a:sx n="33" d="100"/>
        <a:sy n="33" d="100"/>
      </p:scale>
      <p:origin x="0" y="0"/>
    </p:cViewPr>
  </p:outlineViewPr>
  <p:notesTextViewPr>
    <p:cViewPr>
      <p:scale>
        <a:sx n="70" d="100"/>
        <a:sy n="70" d="100"/>
      </p:scale>
      <p:origin x="0" y="0"/>
    </p:cViewPr>
  </p:notesTextViewPr>
  <p:sorterViewPr>
    <p:cViewPr varScale="1">
      <p:scale>
        <a:sx n="1" d="1"/>
        <a:sy n="1" d="1"/>
      </p:scale>
      <p:origin x="0" y="0"/>
    </p:cViewPr>
  </p:sorter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818EB1-FF96-47AA-9A30-F1BFF2FFD1F7}" type="datetimeFigureOut">
              <a:rPr lang="en-US" smtClean="0"/>
              <a:t>4/3/2023</a:t>
            </a:fld>
            <a:endParaRPr lang="en-US" dirty="0"/>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5FB2-D12E-4669-8522-D3E2C7E6DC97}" type="slidenum">
              <a:rPr lang="en-US" smtClean="0"/>
              <a:t>‹#›</a:t>
            </a:fld>
            <a:endParaRPr lang="en-US"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A361-7934-4769-9B16-8A939698742C}" type="datetimeFigureOut">
              <a:rPr lang="en-US" smtClean="0"/>
              <a:t>3/31/2023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E0B9-48E4-499D-93B2-B07D00395BAC}" type="slidenum">
              <a:rPr lang="en-US" smtClean="0"/>
              <a:t>‹#›</a:t>
            </a:fld>
            <a:endParaRPr lang="en-US"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a:t>
            </a:fld>
            <a:endParaRPr lang="en-US" dirty="0"/>
          </a:p>
        </p:txBody>
      </p:sp>
    </p:spTree>
    <p:extLst>
      <p:ext uri="{BB962C8B-B14F-4D97-AF65-F5344CB8AC3E}">
        <p14:creationId xmlns:p14="http://schemas.microsoft.com/office/powerpoint/2010/main" val="69187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12</a:t>
            </a:fld>
            <a:endParaRPr lang="en-US" dirty="0"/>
          </a:p>
        </p:txBody>
      </p:sp>
    </p:spTree>
    <p:extLst>
      <p:ext uri="{BB962C8B-B14F-4D97-AF65-F5344CB8AC3E}">
        <p14:creationId xmlns:p14="http://schemas.microsoft.com/office/powerpoint/2010/main" val="178734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13</a:t>
            </a:fld>
            <a:endParaRPr lang="en-US" dirty="0"/>
          </a:p>
        </p:txBody>
      </p:sp>
    </p:spTree>
    <p:extLst>
      <p:ext uri="{BB962C8B-B14F-4D97-AF65-F5344CB8AC3E}">
        <p14:creationId xmlns:p14="http://schemas.microsoft.com/office/powerpoint/2010/main" val="125779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14</a:t>
            </a:fld>
            <a:endParaRPr lang="en-US" dirty="0"/>
          </a:p>
        </p:txBody>
      </p:sp>
    </p:spTree>
    <p:extLst>
      <p:ext uri="{BB962C8B-B14F-4D97-AF65-F5344CB8AC3E}">
        <p14:creationId xmlns:p14="http://schemas.microsoft.com/office/powerpoint/2010/main" val="2238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15</a:t>
            </a:fld>
            <a:endParaRPr lang="en-US" dirty="0"/>
          </a:p>
        </p:txBody>
      </p:sp>
    </p:spTree>
    <p:extLst>
      <p:ext uri="{BB962C8B-B14F-4D97-AF65-F5344CB8AC3E}">
        <p14:creationId xmlns:p14="http://schemas.microsoft.com/office/powerpoint/2010/main" val="151822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16</a:t>
            </a:fld>
            <a:endParaRPr lang="en-US" dirty="0"/>
          </a:p>
        </p:txBody>
      </p:sp>
    </p:spTree>
    <p:extLst>
      <p:ext uri="{BB962C8B-B14F-4D97-AF65-F5344CB8AC3E}">
        <p14:creationId xmlns:p14="http://schemas.microsoft.com/office/powerpoint/2010/main" val="1812159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17</a:t>
            </a:fld>
            <a:endParaRPr lang="en-US" dirty="0"/>
          </a:p>
        </p:txBody>
      </p:sp>
    </p:spTree>
    <p:extLst>
      <p:ext uri="{BB962C8B-B14F-4D97-AF65-F5344CB8AC3E}">
        <p14:creationId xmlns:p14="http://schemas.microsoft.com/office/powerpoint/2010/main" val="218192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18</a:t>
            </a:fld>
            <a:endParaRPr lang="en-US" dirty="0"/>
          </a:p>
        </p:txBody>
      </p:sp>
    </p:spTree>
    <p:extLst>
      <p:ext uri="{BB962C8B-B14F-4D97-AF65-F5344CB8AC3E}">
        <p14:creationId xmlns:p14="http://schemas.microsoft.com/office/powerpoint/2010/main" val="2118009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19</a:t>
            </a:fld>
            <a:endParaRPr lang="en-US" dirty="0"/>
          </a:p>
        </p:txBody>
      </p:sp>
    </p:spTree>
    <p:extLst>
      <p:ext uri="{BB962C8B-B14F-4D97-AF65-F5344CB8AC3E}">
        <p14:creationId xmlns:p14="http://schemas.microsoft.com/office/powerpoint/2010/main" val="299976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20</a:t>
            </a:fld>
            <a:endParaRPr lang="en-US" dirty="0"/>
          </a:p>
        </p:txBody>
      </p:sp>
    </p:spTree>
    <p:extLst>
      <p:ext uri="{BB962C8B-B14F-4D97-AF65-F5344CB8AC3E}">
        <p14:creationId xmlns:p14="http://schemas.microsoft.com/office/powerpoint/2010/main" val="174584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21</a:t>
            </a:fld>
            <a:endParaRPr lang="en-US" dirty="0"/>
          </a:p>
        </p:txBody>
      </p:sp>
    </p:spTree>
    <p:extLst>
      <p:ext uri="{BB962C8B-B14F-4D97-AF65-F5344CB8AC3E}">
        <p14:creationId xmlns:p14="http://schemas.microsoft.com/office/powerpoint/2010/main" val="379506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a:t>
            </a:fld>
            <a:endParaRPr lang="en-US" dirty="0"/>
          </a:p>
        </p:txBody>
      </p:sp>
    </p:spTree>
    <p:extLst>
      <p:ext uri="{BB962C8B-B14F-4D97-AF65-F5344CB8AC3E}">
        <p14:creationId xmlns:p14="http://schemas.microsoft.com/office/powerpoint/2010/main" val="137290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22</a:t>
            </a:fld>
            <a:endParaRPr lang="en-US" dirty="0"/>
          </a:p>
        </p:txBody>
      </p:sp>
    </p:spTree>
    <p:extLst>
      <p:ext uri="{BB962C8B-B14F-4D97-AF65-F5344CB8AC3E}">
        <p14:creationId xmlns:p14="http://schemas.microsoft.com/office/powerpoint/2010/main" val="3244656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23</a:t>
            </a:fld>
            <a:endParaRPr lang="en-US" dirty="0"/>
          </a:p>
        </p:txBody>
      </p:sp>
    </p:spTree>
    <p:extLst>
      <p:ext uri="{BB962C8B-B14F-4D97-AF65-F5344CB8AC3E}">
        <p14:creationId xmlns:p14="http://schemas.microsoft.com/office/powerpoint/2010/main" val="746585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24</a:t>
            </a:fld>
            <a:endParaRPr lang="en-US" dirty="0"/>
          </a:p>
        </p:txBody>
      </p:sp>
    </p:spTree>
    <p:extLst>
      <p:ext uri="{BB962C8B-B14F-4D97-AF65-F5344CB8AC3E}">
        <p14:creationId xmlns:p14="http://schemas.microsoft.com/office/powerpoint/2010/main" val="146950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25</a:t>
            </a:fld>
            <a:endParaRPr lang="en-US" dirty="0"/>
          </a:p>
        </p:txBody>
      </p:sp>
    </p:spTree>
    <p:extLst>
      <p:ext uri="{BB962C8B-B14F-4D97-AF65-F5344CB8AC3E}">
        <p14:creationId xmlns:p14="http://schemas.microsoft.com/office/powerpoint/2010/main" val="1706372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26</a:t>
            </a:fld>
            <a:endParaRPr lang="en-US" dirty="0"/>
          </a:p>
        </p:txBody>
      </p:sp>
    </p:spTree>
    <p:extLst>
      <p:ext uri="{BB962C8B-B14F-4D97-AF65-F5344CB8AC3E}">
        <p14:creationId xmlns:p14="http://schemas.microsoft.com/office/powerpoint/2010/main" val="4103135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27</a:t>
            </a:fld>
            <a:endParaRPr lang="en-US" dirty="0"/>
          </a:p>
        </p:txBody>
      </p:sp>
    </p:spTree>
    <p:extLst>
      <p:ext uri="{BB962C8B-B14F-4D97-AF65-F5344CB8AC3E}">
        <p14:creationId xmlns:p14="http://schemas.microsoft.com/office/powerpoint/2010/main" val="3092865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28</a:t>
            </a:fld>
            <a:endParaRPr lang="en-US" dirty="0"/>
          </a:p>
        </p:txBody>
      </p:sp>
    </p:spTree>
    <p:extLst>
      <p:ext uri="{BB962C8B-B14F-4D97-AF65-F5344CB8AC3E}">
        <p14:creationId xmlns:p14="http://schemas.microsoft.com/office/powerpoint/2010/main" val="4070990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29</a:t>
            </a:fld>
            <a:endParaRPr lang="en-US" dirty="0"/>
          </a:p>
        </p:txBody>
      </p:sp>
    </p:spTree>
    <p:extLst>
      <p:ext uri="{BB962C8B-B14F-4D97-AF65-F5344CB8AC3E}">
        <p14:creationId xmlns:p14="http://schemas.microsoft.com/office/powerpoint/2010/main" val="254338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30</a:t>
            </a:fld>
            <a:endParaRPr lang="en-US" dirty="0"/>
          </a:p>
        </p:txBody>
      </p:sp>
    </p:spTree>
    <p:extLst>
      <p:ext uri="{BB962C8B-B14F-4D97-AF65-F5344CB8AC3E}">
        <p14:creationId xmlns:p14="http://schemas.microsoft.com/office/powerpoint/2010/main" val="1548599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31</a:t>
            </a:fld>
            <a:endParaRPr lang="en-US" dirty="0"/>
          </a:p>
        </p:txBody>
      </p:sp>
    </p:spTree>
    <p:extLst>
      <p:ext uri="{BB962C8B-B14F-4D97-AF65-F5344CB8AC3E}">
        <p14:creationId xmlns:p14="http://schemas.microsoft.com/office/powerpoint/2010/main" val="135866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4</a:t>
            </a:fld>
            <a:endParaRPr lang="en-US" dirty="0"/>
          </a:p>
        </p:txBody>
      </p:sp>
    </p:spTree>
    <p:extLst>
      <p:ext uri="{BB962C8B-B14F-4D97-AF65-F5344CB8AC3E}">
        <p14:creationId xmlns:p14="http://schemas.microsoft.com/office/powerpoint/2010/main" val="3746773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32</a:t>
            </a:fld>
            <a:endParaRPr lang="en-US" dirty="0"/>
          </a:p>
        </p:txBody>
      </p:sp>
    </p:spTree>
    <p:extLst>
      <p:ext uri="{BB962C8B-B14F-4D97-AF65-F5344CB8AC3E}">
        <p14:creationId xmlns:p14="http://schemas.microsoft.com/office/powerpoint/2010/main" val="1491483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33</a:t>
            </a:fld>
            <a:endParaRPr lang="en-US" dirty="0"/>
          </a:p>
        </p:txBody>
      </p:sp>
    </p:spTree>
    <p:extLst>
      <p:ext uri="{BB962C8B-B14F-4D97-AF65-F5344CB8AC3E}">
        <p14:creationId xmlns:p14="http://schemas.microsoft.com/office/powerpoint/2010/main" val="3592740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34</a:t>
            </a:fld>
            <a:endParaRPr lang="en-US" dirty="0"/>
          </a:p>
        </p:txBody>
      </p:sp>
    </p:spTree>
    <p:extLst>
      <p:ext uri="{BB962C8B-B14F-4D97-AF65-F5344CB8AC3E}">
        <p14:creationId xmlns:p14="http://schemas.microsoft.com/office/powerpoint/2010/main" val="1202904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35</a:t>
            </a:fld>
            <a:endParaRPr lang="en-US" dirty="0"/>
          </a:p>
        </p:txBody>
      </p:sp>
    </p:spTree>
    <p:extLst>
      <p:ext uri="{BB962C8B-B14F-4D97-AF65-F5344CB8AC3E}">
        <p14:creationId xmlns:p14="http://schemas.microsoft.com/office/powerpoint/2010/main" val="1638447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36</a:t>
            </a:fld>
            <a:endParaRPr lang="en-US" dirty="0"/>
          </a:p>
        </p:txBody>
      </p:sp>
    </p:spTree>
    <p:extLst>
      <p:ext uri="{BB962C8B-B14F-4D97-AF65-F5344CB8AC3E}">
        <p14:creationId xmlns:p14="http://schemas.microsoft.com/office/powerpoint/2010/main" val="880561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37</a:t>
            </a:fld>
            <a:endParaRPr lang="en-US" dirty="0"/>
          </a:p>
        </p:txBody>
      </p:sp>
    </p:spTree>
    <p:extLst>
      <p:ext uri="{BB962C8B-B14F-4D97-AF65-F5344CB8AC3E}">
        <p14:creationId xmlns:p14="http://schemas.microsoft.com/office/powerpoint/2010/main" val="3103110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Delivered &amp; Installed Budgetary Price – so that freight and install isn’t an issue when formal quoting takes place.</a:t>
            </a:r>
          </a:p>
        </p:txBody>
      </p:sp>
      <p:sp>
        <p:nvSpPr>
          <p:cNvPr id="4" name="Slide Number Placeholder 3"/>
          <p:cNvSpPr>
            <a:spLocks noGrp="1"/>
          </p:cNvSpPr>
          <p:nvPr>
            <p:ph type="sldNum" sz="quarter" idx="5"/>
          </p:nvPr>
        </p:nvSpPr>
        <p:spPr/>
        <p:txBody>
          <a:bodyPr/>
          <a:lstStyle/>
          <a:p>
            <a:fld id="{8D18E0B9-48E4-499D-93B2-B07D00395BAC}" type="slidenum">
              <a:rPr lang="en-US" smtClean="0"/>
              <a:t>38</a:t>
            </a:fld>
            <a:endParaRPr lang="en-US" dirty="0"/>
          </a:p>
        </p:txBody>
      </p:sp>
    </p:spTree>
    <p:extLst>
      <p:ext uri="{BB962C8B-B14F-4D97-AF65-F5344CB8AC3E}">
        <p14:creationId xmlns:p14="http://schemas.microsoft.com/office/powerpoint/2010/main" val="3968474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39</a:t>
            </a:fld>
            <a:endParaRPr lang="en-US" dirty="0"/>
          </a:p>
        </p:txBody>
      </p:sp>
    </p:spTree>
    <p:extLst>
      <p:ext uri="{BB962C8B-B14F-4D97-AF65-F5344CB8AC3E}">
        <p14:creationId xmlns:p14="http://schemas.microsoft.com/office/powerpoint/2010/main" val="3209350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40</a:t>
            </a:fld>
            <a:endParaRPr lang="en-US" dirty="0"/>
          </a:p>
        </p:txBody>
      </p:sp>
    </p:spTree>
    <p:extLst>
      <p:ext uri="{BB962C8B-B14F-4D97-AF65-F5344CB8AC3E}">
        <p14:creationId xmlns:p14="http://schemas.microsoft.com/office/powerpoint/2010/main" val="328005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5</a:t>
            </a:fld>
            <a:endParaRPr lang="en-US" dirty="0"/>
          </a:p>
        </p:txBody>
      </p:sp>
    </p:spTree>
    <p:extLst>
      <p:ext uri="{BB962C8B-B14F-4D97-AF65-F5344CB8AC3E}">
        <p14:creationId xmlns:p14="http://schemas.microsoft.com/office/powerpoint/2010/main" val="397720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6</a:t>
            </a:fld>
            <a:endParaRPr lang="en-US" dirty="0"/>
          </a:p>
        </p:txBody>
      </p:sp>
    </p:spTree>
    <p:extLst>
      <p:ext uri="{BB962C8B-B14F-4D97-AF65-F5344CB8AC3E}">
        <p14:creationId xmlns:p14="http://schemas.microsoft.com/office/powerpoint/2010/main" val="2174087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7</a:t>
            </a:fld>
            <a:endParaRPr lang="en-US" dirty="0"/>
          </a:p>
        </p:txBody>
      </p:sp>
    </p:spTree>
    <p:extLst>
      <p:ext uri="{BB962C8B-B14F-4D97-AF65-F5344CB8AC3E}">
        <p14:creationId xmlns:p14="http://schemas.microsoft.com/office/powerpoint/2010/main" val="45128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8</a:t>
            </a:fld>
            <a:endParaRPr lang="en-US" dirty="0"/>
          </a:p>
        </p:txBody>
      </p:sp>
    </p:spTree>
    <p:extLst>
      <p:ext uri="{BB962C8B-B14F-4D97-AF65-F5344CB8AC3E}">
        <p14:creationId xmlns:p14="http://schemas.microsoft.com/office/powerpoint/2010/main" val="331298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9</a:t>
            </a:fld>
            <a:endParaRPr lang="en-US" dirty="0"/>
          </a:p>
        </p:txBody>
      </p:sp>
    </p:spTree>
    <p:extLst>
      <p:ext uri="{BB962C8B-B14F-4D97-AF65-F5344CB8AC3E}">
        <p14:creationId xmlns:p14="http://schemas.microsoft.com/office/powerpoint/2010/main" val="68867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10</a:t>
            </a:fld>
            <a:endParaRPr lang="en-US" dirty="0"/>
          </a:p>
        </p:txBody>
      </p:sp>
    </p:spTree>
    <p:extLst>
      <p:ext uri="{BB962C8B-B14F-4D97-AF65-F5344CB8AC3E}">
        <p14:creationId xmlns:p14="http://schemas.microsoft.com/office/powerpoint/2010/main" val="76770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anchor="b"/>
          <a:lstStyle>
            <a:lvl1pPr marL="0" indent="0">
              <a:buNone/>
              <a:defRPr/>
            </a:lvl1pPr>
          </a:lstStyle>
          <a:p>
            <a:r>
              <a:rPr lang="en-US" dirty="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a:noAutofit/>
          </a:bodyPr>
          <a:lstStyle>
            <a:lvl1pPr marL="0" indent="0" algn="ctr">
              <a:buNone/>
              <a:defRPr sz="3200" b="0">
                <a:solidFill>
                  <a:schemeClr val="accent4"/>
                </a:solidFill>
                <a:latin typeface="+mj-lt"/>
              </a:defRPr>
            </a:lvl1pPr>
          </a:lstStyle>
          <a:p>
            <a:pPr lvl="0"/>
            <a:r>
              <a:rPr lang="en-US" dirty="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bg1"/>
                </a:solidFill>
              </a:defRPr>
            </a:lvl1pPr>
          </a:lstStyle>
          <a:p>
            <a:r>
              <a:rPr lang="en-US"/>
              <a:t>20XX</a:t>
            </a:r>
            <a:endParaRPr lang="en-US" dirty="0"/>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r>
              <a:rPr lang="en-US" dirty="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2</a:t>
            </a:r>
            <a:endParaRPr lang="en-ZA" dirty="0"/>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3</a:t>
            </a: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a:normAutofit/>
          </a:bodyPr>
          <a:lstStyle>
            <a:lvl1pPr>
              <a:defRPr sz="1600"/>
            </a:lvl1pPr>
          </a:lstStyle>
          <a:p>
            <a:endParaRPr lang="en-US" dirty="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a:normAutofit/>
          </a:bodyPr>
          <a:lstStyle>
            <a:lvl1pPr>
              <a:defRPr sz="1600"/>
            </a:lvl1pPr>
          </a:lstStyle>
          <a:p>
            <a:endParaRPr lang="en-US" dirty="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a:normAutofit/>
          </a:bodyPr>
          <a:lstStyle>
            <a:lvl1pPr>
              <a:defRPr sz="1600"/>
            </a:lvl1pPr>
          </a:lstStyle>
          <a:p>
            <a:endParaRPr lang="en-US" dirty="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a:noAutofit/>
          </a:bodyPr>
          <a:lstStyle>
            <a:lvl1pPr marL="0" indent="0" algn="l">
              <a:buFont typeface="Arial" panose="020B0604020202020204" pitchFamily="34" charset="0"/>
              <a:buNone/>
              <a:defRPr sz="1200" b="1">
                <a:solidFill>
                  <a:schemeClr val="accent4"/>
                </a:solidFill>
              </a:defRPr>
            </a:lvl1pPr>
          </a:lstStyle>
          <a:p>
            <a:pPr lvl="0"/>
            <a:r>
              <a:rPr lang="en-US" dirty="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a:noAutofit/>
          </a:bodyPr>
          <a:lstStyle>
            <a:lvl1pPr marL="0" indent="0" algn="r">
              <a:buFont typeface="Arial" panose="020B0604020202020204" pitchFamily="34" charset="0"/>
              <a:buNone/>
              <a:defRPr sz="1200" b="1">
                <a:solidFill>
                  <a:schemeClr val="accent4"/>
                </a:solidFill>
              </a:defRPr>
            </a:lvl1pPr>
          </a:lstStyle>
          <a:p>
            <a:pPr lvl="0"/>
            <a:r>
              <a:rPr lang="en-US" dirty="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anchor="b"/>
          <a:lstStyle>
            <a:lvl1pPr algn="ctr">
              <a:defRPr>
                <a:solidFill>
                  <a:schemeClr val="tx1">
                    <a:lumMod val="50000"/>
                    <a:lumOff val="50000"/>
                  </a:schemeClr>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dirty="0"/>
              <a:t>Click to edit Master title style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dirty="0"/>
              <a:t>Click to edit Master title style</a:t>
            </a:r>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a:lstStyle/>
          <a:p>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a:lstStyle/>
          <a:p>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a:lstStyle/>
          <a:p>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dirty="0"/>
              <a:t>Click to edit Master title style</a:t>
            </a:r>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a:lstStyle/>
          <a:p>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a:lstStyle/>
          <a:p>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a:lstStyle/>
          <a:p>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a:lstStyle/>
          <a:p>
            <a:endParaRPr lang="en-US" dirty="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a:lstStyle/>
          <a:p>
            <a:endParaRPr lang="en-US" dirty="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a:lstStyle/>
          <a:p>
            <a:endParaRPr lang="en-US" dirty="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a:lstStyle/>
          <a:p>
            <a:endParaRPr lang="en-US" dirty="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dirty="0"/>
              <a:t>Click to edit Master title style</a:t>
            </a:r>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anchor="ctr">
            <a:normAutofit/>
          </a:bodyPr>
          <a:lstStyle>
            <a:lvl1pPr marL="0" indent="0" algn="ctr">
              <a:buNone/>
              <a:defRPr sz="1800"/>
            </a:lvl1pPr>
          </a:lstStyle>
          <a:p>
            <a:pPr lvl="0"/>
            <a:r>
              <a:rPr lang="en-US" dirty="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anchor="ctr">
            <a:normAutofit/>
          </a:bodyPr>
          <a:lstStyle>
            <a:lvl1pPr marL="0" indent="0" algn="ctr">
              <a:buNone/>
              <a:defRPr sz="1800"/>
            </a:lvl1pPr>
          </a:lstStyle>
          <a:p>
            <a:pPr lvl="0"/>
            <a:r>
              <a:rPr lang="en-US" dirty="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anchor="ctr">
            <a:normAutofit/>
          </a:bodyPr>
          <a:lstStyle>
            <a:lvl1pPr marL="0" indent="0" algn="ctr">
              <a:buNone/>
              <a:defRPr sz="1800"/>
            </a:lvl1pPr>
          </a:lstStyle>
          <a:p>
            <a:pPr lvl="0"/>
            <a:r>
              <a:rPr lang="en-US" dirty="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anchor="ctr">
            <a:normAutofit/>
          </a:bodyPr>
          <a:lstStyle>
            <a:lvl1pPr marL="0" indent="0" algn="ctr">
              <a:buNone/>
              <a:defRPr sz="1800"/>
            </a:lvl1pPr>
          </a:lstStyle>
          <a:p>
            <a:pPr lvl="0"/>
            <a:r>
              <a:rPr lang="en-US" dirty="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a:lstStyle>
            <a:lvl1pPr algn="l">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a:r>
              <a:rPr lang="en-US" dirty="0"/>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dirty="0"/>
              <a:t>Click to edit Master title style</a:t>
            </a:r>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a:lstStyle/>
          <a:p>
            <a:endParaRPr lang="en-US" dirty="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a:lstStyle/>
          <a:p>
            <a:endParaRPr lang="en-US" dirty="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a:lstStyle/>
          <a:p>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dirty="0"/>
              <a:t>Click to edit Master title style</a:t>
            </a:r>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a:lstStyle/>
          <a:p>
            <a:r>
              <a:rPr lang="en-US" dirty="0"/>
              <a:t>Pitch deck title</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edit Master text styles</a:t>
            </a:r>
          </a:p>
          <a:p>
            <a:pPr lvl="1"/>
            <a:endParaRPr lang="en-US" dirty="0"/>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a:lstStyle/>
          <a:p>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a:lstStyle/>
          <a:p>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a:lstStyle>
            <a:lvl1pPr algn="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a:lstStyle/>
          <a:p>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dirty="0"/>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a:lstStyle/>
          <a:p>
            <a:r>
              <a:rPr lang="en-US"/>
              <a:t>20XX</a:t>
            </a:r>
            <a:endParaRPr lang="en-US" dirty="0"/>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a:lstStyle>
            <a:lvl1pPr algn="l">
              <a:defRPr/>
            </a:lvl1pPr>
          </a:lstStyle>
          <a:p>
            <a:r>
              <a:rPr lang="en-US" dirty="0"/>
              <a:t>Pitch deck title</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a:lstStyle/>
          <a:p>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anchor="ctr">
            <a:noAutofit/>
          </a:bodyPr>
          <a:lstStyle>
            <a:lvl1pPr algn="ctr">
              <a:defRPr sz="5400">
                <a:solidFill>
                  <a:schemeClr val="tx1">
                    <a:lumMod val="65000"/>
                    <a:lumOff val="35000"/>
                  </a:schemeClr>
                </a:solidFill>
              </a:defRPr>
            </a:lvl1pPr>
          </a:lstStyle>
          <a:p>
            <a:r>
              <a:rPr lang="en-US" dirty="0"/>
              <a:t>Click to add title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dirty="0"/>
              <a:t>Click to edit Master title style</a:t>
            </a:r>
            <a:endParaRPr lang="en-ZA" dirty="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2</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3</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4</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a:lstStyle/>
          <a:p>
            <a:r>
              <a:rPr lang="en-US"/>
              <a:t>20XX</a:t>
            </a:r>
            <a:endParaRPr lang="en-US"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a:lstStyle/>
          <a:p>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2BDC3"/>
        </a:solidFill>
        <a:effectLst/>
      </p:bgPr>
    </p:bg>
    <p:spTree>
      <p:nvGrpSpPr>
        <p:cNvPr id="1" name=""/>
        <p:cNvGrpSpPr/>
        <p:nvPr/>
      </p:nvGrpSpPr>
      <p:grpSpPr>
        <a:xfrm>
          <a:off x="0" y="0"/>
          <a:ext cx="0" cy="0"/>
          <a:chOff x="0" y="0"/>
          <a:chExt cx="0" cy="0"/>
        </a:xfrm>
      </p:grpSpPr>
      <p:pic>
        <p:nvPicPr>
          <p:cNvPr id="5" name="Picture 4" descr="A group of people sitting around a table looking at a computer&#10;&#10;Description automatically generated with medium confidence">
            <a:extLst>
              <a:ext uri="{FF2B5EF4-FFF2-40B4-BE49-F238E27FC236}">
                <a16:creationId xmlns:a16="http://schemas.microsoft.com/office/drawing/2014/main" id="{6D548195-AAAE-47B0-1AAF-DF2992F8ECEC}"/>
              </a:ext>
            </a:extLst>
          </p:cNvPr>
          <p:cNvPicPr>
            <a:picLocks noChangeAspect="1"/>
          </p:cNvPicPr>
          <p:nvPr/>
        </p:nvPicPr>
        <p:blipFill rotWithShape="1">
          <a:blip r:embed="rId3"/>
          <a:srcRect l="543" t="21352" b="2698"/>
          <a:stretch/>
        </p:blipFill>
        <p:spPr>
          <a:xfrm>
            <a:off x="267680" y="0"/>
            <a:ext cx="11924320" cy="6858000"/>
          </a:xfrm>
          <a:prstGeom prst="rect">
            <a:avLst/>
          </a:prstGeom>
        </p:spPr>
      </p:pic>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67512" y="803800"/>
            <a:ext cx="4965192" cy="1023875"/>
          </a:xfrm>
        </p:spPr>
        <p:txBody>
          <a:bodyPr>
            <a:normAutofit/>
          </a:bodyPr>
          <a:lstStyle/>
          <a:p>
            <a:pPr algn="l"/>
            <a:r>
              <a:rPr lang="en-US" sz="4800" b="1" dirty="0">
                <a:latin typeface="Klinic Slab Bold" pitchFamily="2" charset="0"/>
              </a:rPr>
              <a:t>Selling into K-12:</a:t>
            </a:r>
          </a:p>
        </p:txBody>
      </p:sp>
      <p:pic>
        <p:nvPicPr>
          <p:cNvPr id="6" name="Picture 5">
            <a:extLst>
              <a:ext uri="{FF2B5EF4-FFF2-40B4-BE49-F238E27FC236}">
                <a16:creationId xmlns:a16="http://schemas.microsoft.com/office/drawing/2014/main" id="{CBDA45D6-47AA-3F36-FD95-5729DEE46C7B}"/>
              </a:ext>
            </a:extLst>
          </p:cNvPr>
          <p:cNvPicPr>
            <a:picLocks noChangeAspect="1"/>
          </p:cNvPicPr>
          <p:nvPr/>
        </p:nvPicPr>
        <p:blipFill>
          <a:blip r:embed="rId4"/>
          <a:stretch>
            <a:fillRect/>
          </a:stretch>
        </p:blipFill>
        <p:spPr>
          <a:xfrm>
            <a:off x="2611041" y="-16933"/>
            <a:ext cx="603250" cy="577850"/>
          </a:xfrm>
          <a:prstGeom prst="rect">
            <a:avLst/>
          </a:prstGeom>
        </p:spPr>
      </p:pic>
      <p:pic>
        <p:nvPicPr>
          <p:cNvPr id="9" name="Picture 8">
            <a:extLst>
              <a:ext uri="{FF2B5EF4-FFF2-40B4-BE49-F238E27FC236}">
                <a16:creationId xmlns:a16="http://schemas.microsoft.com/office/drawing/2014/main" id="{593E4679-6C24-3092-ABC0-31BE4FF99930}"/>
              </a:ext>
            </a:extLst>
          </p:cNvPr>
          <p:cNvPicPr>
            <a:picLocks noChangeAspect="1"/>
          </p:cNvPicPr>
          <p:nvPr/>
        </p:nvPicPr>
        <p:blipFill>
          <a:blip r:embed="rId5"/>
          <a:stretch>
            <a:fillRect/>
          </a:stretch>
        </p:blipFill>
        <p:spPr>
          <a:xfrm>
            <a:off x="2019432" y="808300"/>
            <a:ext cx="1786467" cy="281487"/>
          </a:xfrm>
          <a:prstGeom prst="rect">
            <a:avLst/>
          </a:prstGeom>
        </p:spPr>
      </p:pic>
      <p:sp>
        <p:nvSpPr>
          <p:cNvPr id="7" name="Title 1">
            <a:extLst>
              <a:ext uri="{FF2B5EF4-FFF2-40B4-BE49-F238E27FC236}">
                <a16:creationId xmlns:a16="http://schemas.microsoft.com/office/drawing/2014/main" id="{E9E7DEC2-DEEF-3FB3-A3B2-D59B325CDF7F}"/>
              </a:ext>
            </a:extLst>
          </p:cNvPr>
          <p:cNvSpPr txBox="1">
            <a:spLocks/>
          </p:cNvSpPr>
          <p:nvPr/>
        </p:nvSpPr>
        <p:spPr>
          <a:xfrm>
            <a:off x="667512" y="1461297"/>
            <a:ext cx="5632704" cy="751551"/>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5400" kern="1200">
                <a:solidFill>
                  <a:schemeClr val="tx1">
                    <a:lumMod val="65000"/>
                    <a:lumOff val="35000"/>
                  </a:schemeClr>
                </a:solidFill>
                <a:latin typeface="+mj-lt"/>
                <a:ea typeface="+mj-ea"/>
                <a:cs typeface="+mj-cs"/>
              </a:defRPr>
            </a:lvl1pPr>
          </a:lstStyle>
          <a:p>
            <a:pPr algn="l"/>
            <a:r>
              <a:rPr lang="en-US" sz="2800" b="1" dirty="0">
                <a:latin typeface="Klinic Slab Bold" pitchFamily="2" charset="0"/>
              </a:rPr>
              <a:t>First Meetings + Follow-up</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Mindset</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10</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b="1" dirty="0">
                <a:latin typeface="Klinic Slab Book"/>
              </a:rPr>
              <a:t>Research and considerations before contacting a decision maker:</a:t>
            </a:r>
          </a:p>
          <a:p>
            <a:pPr lvl="0" defTabSz="914400">
              <a:defRPr/>
            </a:pPr>
            <a:endParaRPr lang="en-US" sz="2000" dirty="0">
              <a:latin typeface="Klinic Slab Book"/>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19097" y="2201785"/>
            <a:ext cx="8946797" cy="286232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Be calm; we are the experts and know more than they do about furniture.</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Make it a conversation. Don’t be like everybody else that tries to sell products/services. </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Ask questions that demonstrate expertise and let them answer; it provides an opportunity to share our best practices or pitfalls (tell some quick stories that incorporate reference projects, challenges others faced and how we solved them). </a:t>
            </a: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141792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B6F3B8-9FD4-166D-BBB6-C133AA669AC5}"/>
              </a:ext>
            </a:extLst>
          </p:cNvPr>
          <p:cNvSpPr/>
          <p:nvPr/>
        </p:nvSpPr>
        <p:spPr>
          <a:xfrm>
            <a:off x="7797359" y="0"/>
            <a:ext cx="4394642" cy="6858000"/>
          </a:xfrm>
          <a:prstGeom prst="rect">
            <a:avLst/>
          </a:prstGeom>
          <a:solidFill>
            <a:srgbClr val="73CBB5">
              <a:alpha val="799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5386078" cy="1325563"/>
          </a:xfrm>
        </p:spPr>
        <p:txBody>
          <a:bodyPr/>
          <a:lstStyle/>
          <a:p>
            <a:r>
              <a:rPr kumimoji="0" lang="en-US" sz="4400" b="1" u="none" strike="noStrike" kern="1200" cap="none" spc="0" normalizeH="0" baseline="0" noProof="0" dirty="0">
                <a:ln>
                  <a:noFill/>
                </a:ln>
                <a:solidFill>
                  <a:schemeClr val="tx1">
                    <a:lumMod val="65000"/>
                    <a:lumOff val="35000"/>
                  </a:schemeClr>
                </a:solidFill>
                <a:effectLst/>
                <a:uLnTx/>
                <a:uFillTx/>
                <a:latin typeface="Klinic Slab Bold" pitchFamily="2" charset="0"/>
                <a:ea typeface="Calibri" panose="020F0502020204030204" pitchFamily="34" charset="0"/>
                <a:cs typeface="Times New Roman" panose="02020603050405020304" pitchFamily="18" charset="0"/>
              </a:rPr>
              <a:t>Buying Process</a:t>
            </a:r>
            <a:r>
              <a:rPr kumimoji="0" lang="en-US" sz="4400" b="1" u="none" strike="noStrike" kern="1200" cap="none" spc="0" normalizeH="0" baseline="0" noProof="0" dirty="0">
                <a:ln>
                  <a:noFill/>
                </a:ln>
                <a:solidFill>
                  <a:prstClr val="black"/>
                </a:solidFill>
                <a:effectLst/>
                <a:uLnTx/>
                <a:uFillTx/>
                <a:latin typeface="Klinic Slab Bold" pitchFamily="2" charset="0"/>
                <a:ea typeface="Calibri" panose="020F0502020204030204" pitchFamily="34" charset="0"/>
                <a:cs typeface="Times New Roman" panose="02020603050405020304" pitchFamily="18" charset="0"/>
              </a:rPr>
              <a:t> </a:t>
            </a:r>
            <a:endParaRPr lang="en-US" b="1" dirty="0">
              <a:latin typeface="Klinic Slab Bold" pitchFamily="2" charset="0"/>
            </a:endParaRP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709920" y="1437661"/>
            <a:ext cx="4382939" cy="913616"/>
          </a:xfrm>
        </p:spPr>
        <p:txBody>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Most sellers talk about furniture.</a:t>
            </a:r>
          </a:p>
          <a:p>
            <a:pPr marR="0" lvl="0" algn="l" defTabSz="457200" rtl="0" eaLnBrk="1" fontAlgn="auto" latinLnBrk="0" hangingPunct="1">
              <a:lnSpc>
                <a:spcPct val="100000"/>
              </a:lnSpc>
              <a:spcBef>
                <a:spcPts val="0"/>
              </a:spcBef>
              <a:spcAft>
                <a:spcPts val="0"/>
              </a:spcAft>
              <a:buClrTx/>
              <a:buSzTx/>
              <a:tabLst/>
              <a:defRPr/>
            </a:pPr>
            <a:r>
              <a:rPr lang="en-US" sz="2400" dirty="0">
                <a:latin typeface="Klinic Slab Book" pitchFamily="2" charset="0"/>
                <a:ea typeface="Calibri" panose="020F0502020204030204" pitchFamily="34" charset="0"/>
                <a:cs typeface="Times New Roman" panose="02020603050405020304" pitchFamily="18" charset="0"/>
              </a:rPr>
              <a:t>We have higher-level discussions.</a:t>
            </a:r>
            <a:endParaRPr kumimoji="0" lang="en-US" sz="2400" b="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11</a:t>
            </a:fld>
            <a:endParaRPr lang="en-US" dirty="0"/>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798655" y="1355023"/>
            <a:ext cx="1053296" cy="0"/>
          </a:xfrm>
          <a:prstGeom prst="line">
            <a:avLst/>
          </a:prstGeom>
          <a:ln w="38100">
            <a:solidFill>
              <a:srgbClr val="73CBB5"/>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Text&#10;&#10;Description automatically generated">
            <a:extLst>
              <a:ext uri="{FF2B5EF4-FFF2-40B4-BE49-F238E27FC236}">
                <a16:creationId xmlns:a16="http://schemas.microsoft.com/office/drawing/2014/main" id="{AE753B37-5FC8-D02B-D0BC-9973896F6508}"/>
              </a:ext>
            </a:extLst>
          </p:cNvPr>
          <p:cNvPicPr>
            <a:picLocks noGrp="1" noChangeAspect="1"/>
          </p:cNvPicPr>
          <p:nvPr>
            <p:ph type="pic" sz="quarter" idx="13"/>
          </p:nvPr>
        </p:nvPicPr>
        <p:blipFill rotWithShape="1">
          <a:blip r:embed="rId2"/>
          <a:srcRect l="1540" t="2221" b="12832"/>
          <a:stretch/>
        </p:blipFill>
        <p:spPr>
          <a:xfrm>
            <a:off x="5181594" y="491070"/>
            <a:ext cx="7010405" cy="6047841"/>
          </a:xfrm>
        </p:spPr>
      </p:pic>
      <p:pic>
        <p:nvPicPr>
          <p:cNvPr id="34" name="Picture 33" descr="Graphical user interface&#10;&#10;Description automatically generated with medium confidence">
            <a:extLst>
              <a:ext uri="{FF2B5EF4-FFF2-40B4-BE49-F238E27FC236}">
                <a16:creationId xmlns:a16="http://schemas.microsoft.com/office/drawing/2014/main" id="{B1BF2E23-A236-5E0A-C561-28A005D46FDC}"/>
              </a:ext>
            </a:extLst>
          </p:cNvPr>
          <p:cNvPicPr>
            <a:picLocks noChangeAspect="1"/>
          </p:cNvPicPr>
          <p:nvPr/>
        </p:nvPicPr>
        <p:blipFill>
          <a:blip r:embed="rId3"/>
          <a:stretch>
            <a:fillRect/>
          </a:stretch>
        </p:blipFill>
        <p:spPr>
          <a:xfrm>
            <a:off x="709918" y="2344922"/>
            <a:ext cx="3554885" cy="3731825"/>
          </a:xfrm>
          <a:prstGeom prst="rect">
            <a:avLst/>
          </a:prstGeom>
        </p:spPr>
      </p:pic>
    </p:spTree>
    <p:extLst>
      <p:ext uri="{BB962C8B-B14F-4D97-AF65-F5344CB8AC3E}">
        <p14:creationId xmlns:p14="http://schemas.microsoft.com/office/powerpoint/2010/main" val="3070187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12</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b="1" dirty="0">
                <a:latin typeface="Klinic Slab Book"/>
              </a:rPr>
              <a:t>The order of questions is important; ideal if you have a 30-minute meeting. If you have 15 minutes, be prepared to adapt down.</a:t>
            </a:r>
          </a:p>
        </p:txBody>
      </p:sp>
    </p:spTree>
    <p:extLst>
      <p:ext uri="{BB962C8B-B14F-4D97-AF65-F5344CB8AC3E}">
        <p14:creationId xmlns:p14="http://schemas.microsoft.com/office/powerpoint/2010/main" val="4212169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13</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dirty="0">
                <a:latin typeface="Klinic Slab Book"/>
              </a:rPr>
              <a:t>The order of questions is important; ideal if you have a 30-minute meeting. If you have 15 minutes, be prepared to adapt down.</a:t>
            </a:r>
          </a:p>
        </p:txBody>
      </p:sp>
      <p:sp>
        <p:nvSpPr>
          <p:cNvPr id="11" name="Rectangle 10">
            <a:extLst>
              <a:ext uri="{FF2B5EF4-FFF2-40B4-BE49-F238E27FC236}">
                <a16:creationId xmlns:a16="http://schemas.microsoft.com/office/drawing/2014/main" id="{BB719FEE-BFFC-1C02-5D4E-605024CD5434}"/>
              </a:ext>
            </a:extLst>
          </p:cNvPr>
          <p:cNvSpPr/>
          <p:nvPr/>
        </p:nvSpPr>
        <p:spPr>
          <a:xfrm>
            <a:off x="909953" y="2530969"/>
            <a:ext cx="8955941" cy="1323439"/>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Have you ever been through a construction/renovation project before?</a:t>
            </a:r>
          </a:p>
          <a:p>
            <a:pPr marL="742950" lvl="1" indent="-285750">
              <a:buFont typeface="Arial" panose="020B0604020202020204" pitchFamily="34" charset="0"/>
              <a:buChar char="•"/>
              <a:defRPr/>
            </a:pPr>
            <a:r>
              <a:rPr lang="en-US" sz="2000" dirty="0">
                <a:latin typeface="Klinic Slab Book"/>
              </a:rPr>
              <a:t>What was your role in the project?</a:t>
            </a:r>
          </a:p>
          <a:p>
            <a:pPr marL="742950" lvl="1" indent="-285750">
              <a:buFont typeface="Arial" panose="020B0604020202020204" pitchFamily="34" charset="0"/>
              <a:buChar char="•"/>
              <a:defRPr/>
            </a:pPr>
            <a:r>
              <a:rPr lang="en-US" sz="2000" dirty="0">
                <a:latin typeface="Klinic Slab Book"/>
              </a:rPr>
              <a:t>Who led the project – you, dealer, architect?</a:t>
            </a:r>
          </a:p>
          <a:p>
            <a:pPr marL="742950" lvl="1" indent="-285750">
              <a:buFont typeface="Arial" panose="020B0604020202020204" pitchFamily="34" charset="0"/>
              <a:buChar char="•"/>
              <a:defRPr/>
            </a:pPr>
            <a:r>
              <a:rPr lang="en-US" sz="2000" dirty="0">
                <a:latin typeface="Klinic Slab Book"/>
              </a:rPr>
              <a:t>How well do you feel the process worked?</a:t>
            </a:r>
          </a:p>
        </p:txBody>
      </p:sp>
    </p:spTree>
    <p:extLst>
      <p:ext uri="{BB962C8B-B14F-4D97-AF65-F5344CB8AC3E}">
        <p14:creationId xmlns:p14="http://schemas.microsoft.com/office/powerpoint/2010/main" val="239432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14</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dirty="0">
                <a:latin typeface="Klinic Slab Book"/>
              </a:rPr>
              <a:t>The order of questions is important; ideal if you have a 30-minute meeting. If you have 15 minutes, be prepared to adapt down.</a:t>
            </a:r>
          </a:p>
        </p:txBody>
      </p:sp>
      <p:sp>
        <p:nvSpPr>
          <p:cNvPr id="11" name="Rectangle 10">
            <a:extLst>
              <a:ext uri="{FF2B5EF4-FFF2-40B4-BE49-F238E27FC236}">
                <a16:creationId xmlns:a16="http://schemas.microsoft.com/office/drawing/2014/main" id="{BB719FEE-BFFC-1C02-5D4E-605024CD5434}"/>
              </a:ext>
            </a:extLst>
          </p:cNvPr>
          <p:cNvSpPr/>
          <p:nvPr/>
        </p:nvSpPr>
        <p:spPr>
          <a:xfrm>
            <a:off x="909953" y="2530969"/>
            <a:ext cx="8955941" cy="193899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Have you ever been through a construction/renovation project before?</a:t>
            </a:r>
          </a:p>
          <a:p>
            <a:pPr marL="742950" lvl="1" indent="-285750">
              <a:buFont typeface="Arial" panose="020B0604020202020204" pitchFamily="34" charset="0"/>
              <a:buChar char="•"/>
              <a:defRPr/>
            </a:pPr>
            <a:r>
              <a:rPr lang="en-US" sz="2000" dirty="0">
                <a:latin typeface="Klinic Slab Book"/>
              </a:rPr>
              <a:t>What was your role in the project?</a:t>
            </a:r>
          </a:p>
          <a:p>
            <a:pPr marL="742950" lvl="1" indent="-285750">
              <a:buFont typeface="Arial" panose="020B0604020202020204" pitchFamily="34" charset="0"/>
              <a:buChar char="•"/>
              <a:defRPr/>
            </a:pPr>
            <a:r>
              <a:rPr lang="en-US" sz="2000" dirty="0">
                <a:latin typeface="Klinic Slab Book"/>
              </a:rPr>
              <a:t>Who led the project – you, dealer, architect?</a:t>
            </a:r>
          </a:p>
          <a:p>
            <a:pPr marL="742950" lvl="1" indent="-285750">
              <a:buFont typeface="Arial" panose="020B0604020202020204" pitchFamily="34" charset="0"/>
              <a:buChar char="•"/>
              <a:defRPr/>
            </a:pPr>
            <a:r>
              <a:rPr lang="en-US" sz="2000" dirty="0">
                <a:latin typeface="Klinic Slab Book"/>
              </a:rPr>
              <a:t>How well do you feel the process worked?</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b="1" dirty="0">
                <a:latin typeface="Klinic Slab Book"/>
              </a:rPr>
              <a:t>How do you plan to approach the furniture vendor selection process?</a:t>
            </a:r>
          </a:p>
        </p:txBody>
      </p:sp>
    </p:spTree>
    <p:extLst>
      <p:ext uri="{BB962C8B-B14F-4D97-AF65-F5344CB8AC3E}">
        <p14:creationId xmlns:p14="http://schemas.microsoft.com/office/powerpoint/2010/main" val="168885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15</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dirty="0">
                <a:latin typeface="Klinic Slab Book"/>
              </a:rPr>
              <a:t>The order of questions is important; ideal if you have a 30-minute meeting. If you have 15 minutes, be prepared to adapt down.</a:t>
            </a:r>
          </a:p>
        </p:txBody>
      </p:sp>
      <p:sp>
        <p:nvSpPr>
          <p:cNvPr id="11" name="Rectangle 10">
            <a:extLst>
              <a:ext uri="{FF2B5EF4-FFF2-40B4-BE49-F238E27FC236}">
                <a16:creationId xmlns:a16="http://schemas.microsoft.com/office/drawing/2014/main" id="{BB719FEE-BFFC-1C02-5D4E-605024CD5434}"/>
              </a:ext>
            </a:extLst>
          </p:cNvPr>
          <p:cNvSpPr/>
          <p:nvPr/>
        </p:nvSpPr>
        <p:spPr>
          <a:xfrm>
            <a:off x="909953" y="2530969"/>
            <a:ext cx="8955941" cy="3477875"/>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Have you ever been through a construction/renovation project before?</a:t>
            </a:r>
          </a:p>
          <a:p>
            <a:pPr marL="742950" lvl="1" indent="-285750">
              <a:buFont typeface="Arial" panose="020B0604020202020204" pitchFamily="34" charset="0"/>
              <a:buChar char="•"/>
              <a:defRPr/>
            </a:pPr>
            <a:r>
              <a:rPr lang="en-US" sz="2000" dirty="0">
                <a:latin typeface="Klinic Slab Book"/>
              </a:rPr>
              <a:t>What was your role in the project?</a:t>
            </a:r>
          </a:p>
          <a:p>
            <a:pPr marL="742950" lvl="1" indent="-285750">
              <a:buFont typeface="Arial" panose="020B0604020202020204" pitchFamily="34" charset="0"/>
              <a:buChar char="•"/>
              <a:defRPr/>
            </a:pPr>
            <a:r>
              <a:rPr lang="en-US" sz="2000" dirty="0">
                <a:latin typeface="Klinic Slab Book"/>
              </a:rPr>
              <a:t>Who led the project – you, dealer, architect?</a:t>
            </a:r>
          </a:p>
          <a:p>
            <a:pPr marL="742950" lvl="1" indent="-285750">
              <a:buFont typeface="Arial" panose="020B0604020202020204" pitchFamily="34" charset="0"/>
              <a:buChar char="•"/>
              <a:defRPr/>
            </a:pPr>
            <a:r>
              <a:rPr lang="en-US" sz="2000" dirty="0">
                <a:latin typeface="Klinic Slab Book"/>
              </a:rPr>
              <a:t>How well do you feel the process worked?</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How do you plan to approach the furniture vendor selection process?</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b="1" dirty="0">
                <a:latin typeface="Klinic Slab Book"/>
              </a:rPr>
              <a:t>Do you have a timeline in place to get from Start to Finish?</a:t>
            </a:r>
          </a:p>
          <a:p>
            <a:pPr lvl="1">
              <a:defRPr/>
            </a:pPr>
            <a:r>
              <a:rPr lang="en-US" sz="2000" i="1" dirty="0">
                <a:latin typeface="Klinic Slab Book"/>
              </a:rPr>
              <a:t>Opportunity to offer what you’ve seen as a reasonable amount of time to work through a project. Talk about factors that influence the timeline (pilot classroom, etc), and whether those factors may or may not be important to them.</a:t>
            </a:r>
          </a:p>
        </p:txBody>
      </p:sp>
    </p:spTree>
    <p:extLst>
      <p:ext uri="{BB962C8B-B14F-4D97-AF65-F5344CB8AC3E}">
        <p14:creationId xmlns:p14="http://schemas.microsoft.com/office/powerpoint/2010/main" val="107235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16</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697604"/>
            <a:ext cx="8955941" cy="193899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Have you established a team or roles to manage the project?</a:t>
            </a:r>
          </a:p>
          <a:p>
            <a:pPr lvl="1">
              <a:defRPr/>
            </a:pPr>
            <a:r>
              <a:rPr lang="en-US" sz="2000" i="1" dirty="0">
                <a:latin typeface="Klinic Slab Book"/>
              </a:rPr>
              <a:t>Opportunity to discuss the importance of having strong leadership to make decisions, getting buy-in from a group, and leads into the rest of the buying process.</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2213137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17</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697604"/>
            <a:ext cx="8955941" cy="193899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Have you established a team or roles to manage the project?</a:t>
            </a:r>
          </a:p>
          <a:p>
            <a:pPr lvl="1">
              <a:defRPr/>
            </a:pPr>
            <a:r>
              <a:rPr lang="en-US" sz="2000" i="1" dirty="0">
                <a:latin typeface="Klinic Slab Book"/>
              </a:rPr>
              <a:t>Opportunity to discuss the importance of having strong leadership to make decisions, getting buy-in from a group, and leads into the rest of the buying process.</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
        <p:nvSpPr>
          <p:cNvPr id="3" name="Rectangle 2">
            <a:extLst>
              <a:ext uri="{FF2B5EF4-FFF2-40B4-BE49-F238E27FC236}">
                <a16:creationId xmlns:a16="http://schemas.microsoft.com/office/drawing/2014/main" id="{D17429F1-521D-2E82-9B37-D20D13694E66}"/>
              </a:ext>
            </a:extLst>
          </p:cNvPr>
          <p:cNvSpPr/>
          <p:nvPr/>
        </p:nvSpPr>
        <p:spPr>
          <a:xfrm>
            <a:off x="909954" y="3406123"/>
            <a:ext cx="8955940" cy="378565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What are some important considerations for you when choosing a vendor?</a:t>
            </a:r>
          </a:p>
          <a:p>
            <a:pPr marL="285750" lvl="0" indent="-285750" defTabSz="914400">
              <a:buFont typeface="Arial" panose="020B0604020202020204" pitchFamily="34" charset="0"/>
              <a:buChar char="•"/>
              <a:defRPr/>
            </a:pPr>
            <a:endParaRPr lang="en-US" sz="2000" dirty="0">
              <a:latin typeface="Klinic Slab Book"/>
            </a:endParaRPr>
          </a:p>
          <a:p>
            <a:pPr lvl="1">
              <a:defRPr/>
            </a:pPr>
            <a:r>
              <a:rPr lang="en-US" sz="2000" i="1" dirty="0">
                <a:latin typeface="Klinic Slab Book"/>
              </a:rPr>
              <a:t>Opportunity to educate them on key criteria and share our value proposition so they have some context of what to consider – specialize in K-12, mid-market price, high quality, deliver on-time.</a:t>
            </a:r>
          </a:p>
          <a:p>
            <a:pPr marL="285750" lvl="0" indent="-285750" defTabSz="914400">
              <a:buFont typeface="Arial" panose="020B0604020202020204" pitchFamily="34" charset="0"/>
              <a:buChar char="•"/>
              <a:defRPr/>
            </a:pPr>
            <a:endParaRPr lang="en-US" sz="2000" i="1" dirty="0">
              <a:latin typeface="Klinic Slab Book"/>
            </a:endParaRPr>
          </a:p>
          <a:p>
            <a:pPr lvl="1">
              <a:defRPr/>
            </a:pPr>
            <a:r>
              <a:rPr lang="en-US" sz="2000" i="1" dirty="0">
                <a:latin typeface="Klinic Slab Book"/>
              </a:rPr>
              <a:t>Demonstrate quality by showing top cut-out and structural framing – visuals that now set a precedent for them as “the standard” for quality, because most buyers have never considered these – now everyone else will have to live up to this measure (or not).</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4097635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Structural Framing</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18</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D3E4B55-6DC9-D467-B40A-2022B08CF201}"/>
              </a:ext>
            </a:extLst>
          </p:cNvPr>
          <p:cNvPicPr>
            <a:picLocks noChangeAspect="1"/>
          </p:cNvPicPr>
          <p:nvPr/>
        </p:nvPicPr>
        <p:blipFill rotWithShape="1">
          <a:blip r:embed="rId3">
            <a:extLst>
              <a:ext uri="{28A0092B-C50C-407E-A947-70E740481C1C}">
                <a14:useLocalDpi xmlns:a14="http://schemas.microsoft.com/office/drawing/2010/main" val="0"/>
              </a:ext>
            </a:extLst>
          </a:blip>
          <a:srcRect b="3930"/>
          <a:stretch/>
        </p:blipFill>
        <p:spPr>
          <a:xfrm>
            <a:off x="668907" y="1692318"/>
            <a:ext cx="3206750" cy="4483830"/>
          </a:xfrm>
          <a:prstGeom prst="rect">
            <a:avLst/>
          </a:prstGeom>
        </p:spPr>
      </p:pic>
      <p:pic>
        <p:nvPicPr>
          <p:cNvPr id="8" name="Picture 2" descr="Interchange Rectangle Activity Table">
            <a:extLst>
              <a:ext uri="{FF2B5EF4-FFF2-40B4-BE49-F238E27FC236}">
                <a16:creationId xmlns:a16="http://schemas.microsoft.com/office/drawing/2014/main" id="{3C24D5BB-4679-6B16-90BA-B845B3D65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520" y="1800034"/>
            <a:ext cx="37147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bottle, table&#10;&#10;Description automatically generated">
            <a:extLst>
              <a:ext uri="{FF2B5EF4-FFF2-40B4-BE49-F238E27FC236}">
                <a16:creationId xmlns:a16="http://schemas.microsoft.com/office/drawing/2014/main" id="{63B4EAB2-C197-C3A8-BD50-D42DD5578F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956689">
            <a:off x="5285548" y="-89768"/>
            <a:ext cx="3536572" cy="2699964"/>
          </a:xfrm>
          <a:prstGeom prst="rect">
            <a:avLst/>
          </a:prstGeom>
        </p:spPr>
      </p:pic>
      <p:pic>
        <p:nvPicPr>
          <p:cNvPr id="7" name="Picture 6" descr="https://media.smithsystem.com/wp-content/uploads/2012/04/03082InterchangeDiamond1.jpg">
            <a:extLst>
              <a:ext uri="{FF2B5EF4-FFF2-40B4-BE49-F238E27FC236}">
                <a16:creationId xmlns:a16="http://schemas.microsoft.com/office/drawing/2014/main" id="{E3E241C7-B033-B787-2546-EDC589F2930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67836" y="3006724"/>
            <a:ext cx="3714751"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433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T-Mold Edge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19</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C81D41-E3A5-4A4F-D9D5-632609543945}"/>
              </a:ext>
            </a:extLst>
          </p:cNvPr>
          <p:cNvPicPr>
            <a:picLocks noChangeAspect="1"/>
          </p:cNvPicPr>
          <p:nvPr/>
        </p:nvPicPr>
        <p:blipFill rotWithShape="1">
          <a:blip r:embed="rId3"/>
          <a:srcRect l="57442"/>
          <a:stretch/>
        </p:blipFill>
        <p:spPr>
          <a:xfrm>
            <a:off x="687775" y="1786995"/>
            <a:ext cx="3113446" cy="4651651"/>
          </a:xfrm>
          <a:prstGeom prst="rect">
            <a:avLst/>
          </a:prstGeom>
        </p:spPr>
      </p:pic>
      <p:pic>
        <p:nvPicPr>
          <p:cNvPr id="7" name="Picture 6" descr="A picture containing knife&#10;&#10;Description automatically generated">
            <a:extLst>
              <a:ext uri="{FF2B5EF4-FFF2-40B4-BE49-F238E27FC236}">
                <a16:creationId xmlns:a16="http://schemas.microsoft.com/office/drawing/2014/main" id="{B79C55EE-8759-4F23-0FE5-F791F9A7A5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5520664" y="-237744"/>
            <a:ext cx="4345231" cy="2362284"/>
          </a:xfrm>
          <a:prstGeom prst="rect">
            <a:avLst/>
          </a:prstGeom>
        </p:spPr>
      </p:pic>
      <p:pic>
        <p:nvPicPr>
          <p:cNvPr id="8" name="Picture 7">
            <a:extLst>
              <a:ext uri="{FF2B5EF4-FFF2-40B4-BE49-F238E27FC236}">
                <a16:creationId xmlns:a16="http://schemas.microsoft.com/office/drawing/2014/main" id="{53038E0B-A9B5-04AB-25CC-4A0AB44098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7401" y="2499353"/>
            <a:ext cx="5386078" cy="4039559"/>
          </a:xfrm>
          <a:prstGeom prst="rect">
            <a:avLst/>
          </a:prstGeom>
          <a:effectLst>
            <a:glow rad="101600">
              <a:schemeClr val="bg1">
                <a:lumMod val="50000"/>
                <a:alpha val="60000"/>
              </a:schemeClr>
            </a:glow>
          </a:effectLst>
        </p:spPr>
      </p:pic>
    </p:spTree>
    <p:extLst>
      <p:ext uri="{BB962C8B-B14F-4D97-AF65-F5344CB8AC3E}">
        <p14:creationId xmlns:p14="http://schemas.microsoft.com/office/powerpoint/2010/main" val="281539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Agenda</a:t>
            </a:r>
            <a:endParaRPr lang="en-US" dirty="0">
              <a:solidFill>
                <a:schemeClr val="tx1">
                  <a:lumMod val="65000"/>
                  <a:lumOff val="35000"/>
                </a:schemeClr>
              </a:solidFill>
            </a:endParaRPr>
          </a:p>
        </p:txBody>
      </p:sp>
      <p:sp>
        <p:nvSpPr>
          <p:cNvPr id="45" name="Footer Placeholder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a:lstStyle/>
          <a:p>
            <a:r>
              <a:rPr lang="en-US"/>
              <a:t>Pitch deck title</a:t>
            </a:r>
            <a:endParaRPr lang="en-US" dirty="0"/>
          </a:p>
        </p:txBody>
      </p:sp>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a:t>
            </a:fld>
            <a:endParaRPr lang="en-US" dirty="0"/>
          </a:p>
        </p:txBody>
      </p:sp>
      <p:pic>
        <p:nvPicPr>
          <p:cNvPr id="8" name="Picture Placeholder 7" descr="A room with tables and chairs&#10;&#10;Description automatically generated with medium confidence">
            <a:extLst>
              <a:ext uri="{FF2B5EF4-FFF2-40B4-BE49-F238E27FC236}">
                <a16:creationId xmlns:a16="http://schemas.microsoft.com/office/drawing/2014/main" id="{92B0378E-AE0C-CBD3-B944-AA7D5AD667B6}"/>
              </a:ext>
            </a:extLst>
          </p:cNvPr>
          <p:cNvPicPr>
            <a:picLocks noGrp="1" noChangeAspect="1"/>
          </p:cNvPicPr>
          <p:nvPr>
            <p:ph type="pic" sz="quarter" idx="13"/>
          </p:nvPr>
        </p:nvPicPr>
        <p:blipFill rotWithShape="1">
          <a:blip r:embed="rId2">
            <a:alphaModFix/>
          </a:blip>
          <a:srcRect t="47328" b="39332"/>
          <a:stretch/>
        </p:blipFill>
        <p:spPr>
          <a:xfrm>
            <a:off x="3048" y="5830887"/>
            <a:ext cx="12188952" cy="1050925"/>
          </a:xfrm>
        </p:spPr>
      </p:pic>
      <p:pic>
        <p:nvPicPr>
          <p:cNvPr id="4" name="Picture 3">
            <a:extLst>
              <a:ext uri="{FF2B5EF4-FFF2-40B4-BE49-F238E27FC236}">
                <a16:creationId xmlns:a16="http://schemas.microsoft.com/office/drawing/2014/main" id="{E2F25C08-165D-4A2A-B4D5-203B6CB6FF0B}"/>
              </a:ext>
            </a:extLst>
          </p:cNvPr>
          <p:cNvPicPr>
            <a:picLocks noChangeAspect="1"/>
          </p:cNvPicPr>
          <p:nvPr/>
        </p:nvPicPr>
        <p:blipFill>
          <a:blip r:embed="rId3"/>
          <a:stretch>
            <a:fillRect/>
          </a:stretch>
        </p:blipFill>
        <p:spPr>
          <a:xfrm>
            <a:off x="9180094" y="539105"/>
            <a:ext cx="1856874" cy="1856874"/>
          </a:xfrm>
          <a:prstGeom prst="rect">
            <a:avLst/>
          </a:prstGeom>
        </p:spPr>
      </p:pic>
      <p:pic>
        <p:nvPicPr>
          <p:cNvPr id="7" name="Picture 6">
            <a:extLst>
              <a:ext uri="{FF2B5EF4-FFF2-40B4-BE49-F238E27FC236}">
                <a16:creationId xmlns:a16="http://schemas.microsoft.com/office/drawing/2014/main" id="{86181604-F2C6-5F3C-85F9-1E4F43BEBD8F}"/>
              </a:ext>
            </a:extLst>
          </p:cNvPr>
          <p:cNvPicPr>
            <a:picLocks noChangeAspect="1"/>
          </p:cNvPicPr>
          <p:nvPr/>
        </p:nvPicPr>
        <p:blipFill>
          <a:blip r:embed="rId4"/>
          <a:stretch>
            <a:fillRect/>
          </a:stretch>
        </p:blipFill>
        <p:spPr>
          <a:xfrm>
            <a:off x="8125326" y="2551375"/>
            <a:ext cx="1856874" cy="1856874"/>
          </a:xfrm>
          <a:prstGeom prst="rect">
            <a:avLst/>
          </a:prstGeom>
        </p:spPr>
      </p:pic>
      <p:sp>
        <p:nvSpPr>
          <p:cNvPr id="20" name="TextBox 19">
            <a:extLst>
              <a:ext uri="{FF2B5EF4-FFF2-40B4-BE49-F238E27FC236}">
                <a16:creationId xmlns:a16="http://schemas.microsoft.com/office/drawing/2014/main" id="{A957515D-8299-F5BE-CB4D-85170797C06A}"/>
              </a:ext>
            </a:extLst>
          </p:cNvPr>
          <p:cNvSpPr txBox="1"/>
          <p:nvPr/>
        </p:nvSpPr>
        <p:spPr>
          <a:xfrm>
            <a:off x="1304193" y="1617297"/>
            <a:ext cx="6096000" cy="2246769"/>
          </a:xfrm>
          <a:prstGeom prst="rect">
            <a:avLst/>
          </a:prstGeom>
          <a:noFill/>
        </p:spPr>
        <p:txBody>
          <a:bodyPr wrap="square">
            <a:spAutoFit/>
          </a:bodyPr>
          <a:lstStyle/>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Meeting Objective</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lang="en-US" sz="2800" dirty="0">
                <a:solidFill>
                  <a:schemeClr val="tx1">
                    <a:lumMod val="65000"/>
                    <a:lumOff val="35000"/>
                  </a:schemeClr>
                </a:solidFill>
                <a:latin typeface="Klinic Slab Book" pitchFamily="2" charset="0"/>
                <a:ea typeface="Calibri" panose="020F0502020204030204" pitchFamily="34" charset="0"/>
                <a:cs typeface="Times New Roman" panose="02020603050405020304" pitchFamily="18" charset="0"/>
              </a:rPr>
              <a:t>Mindset</a:t>
            </a:r>
            <a:endPar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endParaRP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Process</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Questions to Ask</a:t>
            </a:r>
          </a:p>
          <a:p>
            <a:pPr marL="514350" marR="0" lvl="0" indent="-514350" algn="l" defTabSz="457200" rtl="0" eaLnBrk="1" fontAlgn="auto" latinLnBrk="0" hangingPunct="1">
              <a:spcBef>
                <a:spcPts val="0"/>
              </a:spcBef>
              <a:spcAft>
                <a:spcPts val="0"/>
              </a:spcAft>
              <a:buClr>
                <a:srgbClr val="59BBE0"/>
              </a:buClr>
              <a:buSzTx/>
              <a:buFont typeface="+mj-lt"/>
              <a:buAutoNum type="arabicPeriod"/>
              <a:tabLst/>
              <a:defRPr/>
            </a:pPr>
            <a:r>
              <a:rPr kumimoji="0" lang="en-US" sz="2800" b="0" i="0" u="none" strike="noStrike" kern="1200" cap="none" spc="0" normalizeH="0" baseline="0" noProof="0" dirty="0">
                <a:ln>
                  <a:noFill/>
                </a:ln>
                <a:solidFill>
                  <a:schemeClr val="tx1">
                    <a:lumMod val="65000"/>
                    <a:lumOff val="35000"/>
                  </a:schemeClr>
                </a:solidFill>
                <a:effectLst/>
                <a:uLnTx/>
                <a:uFillTx/>
                <a:latin typeface="Klinic Slab Book" pitchFamily="2" charset="0"/>
                <a:ea typeface="Calibri" panose="020F0502020204030204" pitchFamily="34" charset="0"/>
                <a:cs typeface="Times New Roman" panose="02020603050405020304" pitchFamily="18" charset="0"/>
              </a:rPr>
              <a:t>Follow-up Action Items</a:t>
            </a:r>
          </a:p>
        </p:txBody>
      </p:sp>
      <p:pic>
        <p:nvPicPr>
          <p:cNvPr id="21" name="Picture 20">
            <a:extLst>
              <a:ext uri="{FF2B5EF4-FFF2-40B4-BE49-F238E27FC236}">
                <a16:creationId xmlns:a16="http://schemas.microsoft.com/office/drawing/2014/main" id="{BF4F5852-6FA7-5D81-7E98-EA2660AA3EE7}"/>
              </a:ext>
            </a:extLst>
          </p:cNvPr>
          <p:cNvPicPr>
            <a:picLocks noChangeAspect="1"/>
          </p:cNvPicPr>
          <p:nvPr/>
        </p:nvPicPr>
        <p:blipFill>
          <a:blip r:embed="rId5"/>
          <a:stretch>
            <a:fillRect/>
          </a:stretch>
        </p:blipFill>
        <p:spPr>
          <a:xfrm>
            <a:off x="10750399" y="2446969"/>
            <a:ext cx="1206802" cy="1206802"/>
          </a:xfrm>
          <a:prstGeom prst="rect">
            <a:avLst/>
          </a:prstGeom>
        </p:spPr>
      </p:pic>
      <p:pic>
        <p:nvPicPr>
          <p:cNvPr id="23" name="Picture 22">
            <a:extLst>
              <a:ext uri="{FF2B5EF4-FFF2-40B4-BE49-F238E27FC236}">
                <a16:creationId xmlns:a16="http://schemas.microsoft.com/office/drawing/2014/main" id="{51C61C88-C9B0-ECDB-5675-68483652EB37}"/>
              </a:ext>
            </a:extLst>
          </p:cNvPr>
          <p:cNvPicPr>
            <a:picLocks noChangeAspect="1"/>
          </p:cNvPicPr>
          <p:nvPr/>
        </p:nvPicPr>
        <p:blipFill>
          <a:blip r:embed="rId6"/>
          <a:stretch>
            <a:fillRect/>
          </a:stretch>
        </p:blipFill>
        <p:spPr>
          <a:xfrm>
            <a:off x="7400193" y="1258888"/>
            <a:ext cx="1023938" cy="1023938"/>
          </a:xfrm>
          <a:prstGeom prst="rect">
            <a:avLst/>
          </a:prstGeom>
        </p:spPr>
      </p:pic>
      <p:pic>
        <p:nvPicPr>
          <p:cNvPr id="24" name="Picture 23">
            <a:extLst>
              <a:ext uri="{FF2B5EF4-FFF2-40B4-BE49-F238E27FC236}">
                <a16:creationId xmlns:a16="http://schemas.microsoft.com/office/drawing/2014/main" id="{F496E954-813B-A509-C8C5-E362122529DA}"/>
              </a:ext>
            </a:extLst>
          </p:cNvPr>
          <p:cNvPicPr>
            <a:picLocks noChangeAspect="1"/>
          </p:cNvPicPr>
          <p:nvPr/>
        </p:nvPicPr>
        <p:blipFill>
          <a:blip r:embed="rId7"/>
          <a:stretch>
            <a:fillRect/>
          </a:stretch>
        </p:blipFill>
        <p:spPr>
          <a:xfrm>
            <a:off x="10247751" y="4113513"/>
            <a:ext cx="919163" cy="919163"/>
          </a:xfrm>
          <a:prstGeom prst="rect">
            <a:avLst/>
          </a:prstGeom>
        </p:spPr>
      </p:pic>
    </p:spTree>
    <p:extLst>
      <p:ext uri="{BB962C8B-B14F-4D97-AF65-F5344CB8AC3E}">
        <p14:creationId xmlns:p14="http://schemas.microsoft.com/office/powerpoint/2010/main" val="2634411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20</a:t>
            </a:fld>
            <a:endParaRPr lang="en-US" dirty="0"/>
          </a:p>
        </p:txBody>
      </p:sp>
      <p:sp>
        <p:nvSpPr>
          <p:cNvPr id="11" name="Rectangle 10">
            <a:extLst>
              <a:ext uri="{FF2B5EF4-FFF2-40B4-BE49-F238E27FC236}">
                <a16:creationId xmlns:a16="http://schemas.microsoft.com/office/drawing/2014/main" id="{BB719FEE-BFFC-1C02-5D4E-605024CD5434}"/>
              </a:ext>
            </a:extLst>
          </p:cNvPr>
          <p:cNvSpPr/>
          <p:nvPr/>
        </p:nvSpPr>
        <p:spPr>
          <a:xfrm>
            <a:off x="909953" y="1143283"/>
            <a:ext cx="8955941" cy="1323439"/>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Do you plan to visit other schools with similar projects to yours?</a:t>
            </a:r>
          </a:p>
          <a:p>
            <a:pPr lvl="1">
              <a:defRPr/>
            </a:pPr>
            <a:r>
              <a:rPr lang="en-US" sz="2000" i="1" dirty="0">
                <a:latin typeface="Klinic Slab Book"/>
              </a:rPr>
              <a:t>Opportunity to name drop other successful projects nearby they could tour. Have a list prepared, or big name projects in the state they would know. Offer to send them photos as a follow-up.</a:t>
            </a:r>
          </a:p>
        </p:txBody>
      </p:sp>
    </p:spTree>
    <p:extLst>
      <p:ext uri="{BB962C8B-B14F-4D97-AF65-F5344CB8AC3E}">
        <p14:creationId xmlns:p14="http://schemas.microsoft.com/office/powerpoint/2010/main" val="2455513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21</a:t>
            </a:fld>
            <a:endParaRPr lang="en-US" dirty="0"/>
          </a:p>
        </p:txBody>
      </p:sp>
      <p:sp>
        <p:nvSpPr>
          <p:cNvPr id="11" name="Rectangle 10">
            <a:extLst>
              <a:ext uri="{FF2B5EF4-FFF2-40B4-BE49-F238E27FC236}">
                <a16:creationId xmlns:a16="http://schemas.microsoft.com/office/drawing/2014/main" id="{BB719FEE-BFFC-1C02-5D4E-605024CD5434}"/>
              </a:ext>
            </a:extLst>
          </p:cNvPr>
          <p:cNvSpPr/>
          <p:nvPr/>
        </p:nvSpPr>
        <p:spPr>
          <a:xfrm>
            <a:off x="909953" y="1143283"/>
            <a:ext cx="8955941" cy="4093428"/>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Do you plan to visit other schools with similar projects to yours?</a:t>
            </a:r>
          </a:p>
          <a:p>
            <a:pPr lvl="1">
              <a:defRPr/>
            </a:pPr>
            <a:r>
              <a:rPr lang="en-US" sz="2000" i="1" dirty="0">
                <a:latin typeface="Klinic Slab Book"/>
              </a:rPr>
              <a:t>Opportunity to name drop other successful projects nearby they could tour. Have a list prepared, or big name projects in the state they would know. Offer to send them photos as a follow-up.</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b="1" dirty="0">
                <a:latin typeface="Klinic Slab Book"/>
              </a:rPr>
              <a:t>Do you have a way to show staff the latest options and educate them on pros/cons of different styles and how they can be used?</a:t>
            </a:r>
          </a:p>
          <a:p>
            <a:pPr lvl="1">
              <a:defRPr/>
            </a:pPr>
            <a:r>
              <a:rPr lang="en-US" sz="2000" i="1" dirty="0">
                <a:latin typeface="Klinic Slab Book"/>
              </a:rPr>
              <a:t>Opportunity to talk about a furniture fair – where you can bring products in and educate them on four key furniture categories, control what they see.</a:t>
            </a:r>
          </a:p>
          <a:p>
            <a:pPr lvl="1">
              <a:defRPr/>
            </a:pPr>
            <a:endParaRPr lang="en-US" sz="2000" i="1" dirty="0">
              <a:latin typeface="Klinic Slab Book"/>
            </a:endParaRPr>
          </a:p>
          <a:p>
            <a:pPr lvl="1">
              <a:defRPr/>
            </a:pPr>
            <a:r>
              <a:rPr lang="en-US" sz="2000" i="1" dirty="0">
                <a:latin typeface="Klinic Slab Book"/>
              </a:rPr>
              <a:t>If an event isn’t feasible, have them tour an aligned dealer’s showroom that will only have our product.</a:t>
            </a: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27342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22</a:t>
            </a:fld>
            <a:endParaRPr lang="en-US" dirty="0"/>
          </a:p>
        </p:txBody>
      </p:sp>
      <p:sp>
        <p:nvSpPr>
          <p:cNvPr id="11" name="Rectangle 10">
            <a:extLst>
              <a:ext uri="{FF2B5EF4-FFF2-40B4-BE49-F238E27FC236}">
                <a16:creationId xmlns:a16="http://schemas.microsoft.com/office/drawing/2014/main" id="{BB719FEE-BFFC-1C02-5D4E-605024CD5434}"/>
              </a:ext>
            </a:extLst>
          </p:cNvPr>
          <p:cNvSpPr/>
          <p:nvPr/>
        </p:nvSpPr>
        <p:spPr>
          <a:xfrm>
            <a:off x="909953" y="1143283"/>
            <a:ext cx="8955941" cy="6247864"/>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Do you plan to visit other schools with similar projects to yours?</a:t>
            </a:r>
          </a:p>
          <a:p>
            <a:pPr lvl="1">
              <a:defRPr/>
            </a:pPr>
            <a:r>
              <a:rPr lang="en-US" sz="2000" i="1" dirty="0">
                <a:latin typeface="Klinic Slab Book"/>
              </a:rPr>
              <a:t>Opportunity to name drop other successful projects nearby they could tour. Have a list prepared, or big name projects in the state they would know. Offer to send them photos as a follow-up.</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Do you have a way to show staff the latest options and educate them on pros/cons of different styles and how they can be used?</a:t>
            </a:r>
          </a:p>
          <a:p>
            <a:pPr lvl="1">
              <a:defRPr/>
            </a:pPr>
            <a:r>
              <a:rPr lang="en-US" sz="2000" i="1" dirty="0">
                <a:latin typeface="Klinic Slab Book"/>
              </a:rPr>
              <a:t>Opportunity to talk about a furniture fair – where you can bring products in and educate them on four key furniture categories, control what they see.</a:t>
            </a:r>
          </a:p>
          <a:p>
            <a:pPr lvl="1">
              <a:defRPr/>
            </a:pPr>
            <a:endParaRPr lang="en-US" sz="2000" i="1" dirty="0">
              <a:latin typeface="Klinic Slab Book"/>
            </a:endParaRPr>
          </a:p>
          <a:p>
            <a:pPr lvl="1">
              <a:defRPr/>
            </a:pPr>
            <a:r>
              <a:rPr lang="en-US" sz="2000" i="1" dirty="0">
                <a:latin typeface="Klinic Slab Book"/>
              </a:rPr>
              <a:t>If an event isn’t feasible, have them tour an aligned dealer’s showroom that will only have our product.</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b="1" dirty="0">
                <a:latin typeface="Klinic Slab Book"/>
              </a:rPr>
              <a:t>Have you considered a pilot classroom to reduce the risk of failure?</a:t>
            </a:r>
          </a:p>
          <a:p>
            <a:pPr lvl="1">
              <a:defRPr/>
            </a:pPr>
            <a:r>
              <a:rPr lang="en-US" sz="2000" i="1" dirty="0">
                <a:latin typeface="Klinic Slab Book"/>
              </a:rPr>
              <a:t>Opportunity to restate the importance of a furniture fair that is focused on education, so that by the time they get to the pilot furniture selection, they’re much less likely to pilot furniture that won’t work for them (increases pilot success rate and sets the design standard)</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1504616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23</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698865"/>
            <a:ext cx="8955941" cy="1015663"/>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Do you have a target budget range per classroom?</a:t>
            </a:r>
          </a:p>
          <a:p>
            <a:pPr lvl="1">
              <a:defRPr/>
            </a:pPr>
            <a:r>
              <a:rPr lang="en-US" sz="2000" i="1" dirty="0">
                <a:latin typeface="Klinic Slab Book"/>
              </a:rPr>
              <a:t>Opportunity to shape the conversation around priorities of four key furniture categories: student seating, student desks/tables, teacher items, mobile storage.</a:t>
            </a:r>
          </a:p>
        </p:txBody>
      </p:sp>
    </p:spTree>
    <p:extLst>
      <p:ext uri="{BB962C8B-B14F-4D97-AF65-F5344CB8AC3E}">
        <p14:creationId xmlns:p14="http://schemas.microsoft.com/office/powerpoint/2010/main" val="137873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24</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698865"/>
            <a:ext cx="8955941" cy="4062651"/>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Do you have a target budget range per classroom?</a:t>
            </a:r>
          </a:p>
          <a:p>
            <a:pPr lvl="1">
              <a:defRPr/>
            </a:pPr>
            <a:r>
              <a:rPr lang="en-US" sz="2000" i="1" dirty="0">
                <a:latin typeface="Klinic Slab Book"/>
              </a:rPr>
              <a:t>Opportunity to shape the conversation around priorities of four key furniture categories: student seating, student desks/tables, teacher items, mobile storage.</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b="1" dirty="0">
                <a:latin typeface="Klinic Slab Book"/>
              </a:rPr>
              <a:t>How will you tie the furniture and budget to your actual spaces?</a:t>
            </a:r>
          </a:p>
          <a:p>
            <a:pPr lvl="1">
              <a:defRPr/>
            </a:pPr>
            <a:r>
              <a:rPr lang="en-US" sz="2000" i="1" dirty="0">
                <a:latin typeface="Klinic Slab Book"/>
              </a:rPr>
              <a:t>Opportunity to bring conversation back to larger process – why would you pilot something you can’t afford and/or that won’t fit in your new spaces?</a:t>
            </a:r>
          </a:p>
          <a:p>
            <a:pPr marL="285750" lvl="0" indent="-285750" defTabSz="914400">
              <a:buFont typeface="Arial" panose="020B0604020202020204" pitchFamily="34" charset="0"/>
              <a:buChar char="•"/>
              <a:defRPr/>
            </a:pPr>
            <a:endParaRPr lang="en-US" sz="2000" dirty="0">
              <a:latin typeface="Klinic Slab Book"/>
            </a:endParaRPr>
          </a:p>
          <a:p>
            <a:pPr lvl="1">
              <a:defRPr/>
            </a:pPr>
            <a:r>
              <a:rPr lang="en-US" sz="2000" i="1" dirty="0">
                <a:latin typeface="Klinic Slab Book"/>
              </a:rPr>
              <a:t>Offer to put together a high level timeline that would help them imagine their project – which then turns into their commitment to keep engaging you in the process, e.g. “We’ve done Step 1. Step 2 is the next logical progression – let me arrange that for you.”</a:t>
            </a: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297436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25</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513669"/>
            <a:ext cx="8955941" cy="193899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When it comes time to actually buy the furniture, how would you procure it – bid, contract, open market?  </a:t>
            </a:r>
          </a:p>
          <a:p>
            <a:pPr lvl="0" defTabSz="914400">
              <a:defRPr/>
            </a:pPr>
            <a:endParaRPr lang="en-US" sz="2000" dirty="0">
              <a:latin typeface="Klinic Slab Book"/>
            </a:endParaRPr>
          </a:p>
          <a:p>
            <a:pPr lvl="1">
              <a:defRPr/>
            </a:pPr>
            <a:r>
              <a:rPr lang="en-US" sz="2000" i="1" dirty="0">
                <a:latin typeface="Klinic Slab Book"/>
              </a:rPr>
              <a:t>Opportunity to discuss contract vs bid, understand whether they will hold spec, revisit whether it will come down to price or whether they’re willing to select a partner.</a:t>
            </a:r>
          </a:p>
        </p:txBody>
      </p:sp>
    </p:spTree>
    <p:extLst>
      <p:ext uri="{BB962C8B-B14F-4D97-AF65-F5344CB8AC3E}">
        <p14:creationId xmlns:p14="http://schemas.microsoft.com/office/powerpoint/2010/main" val="1570439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26</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513669"/>
            <a:ext cx="8955941" cy="378565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When it comes time to actually buy the furniture, how would you procure it – bid, contract, open market?  </a:t>
            </a:r>
          </a:p>
          <a:p>
            <a:pPr lvl="0" defTabSz="914400">
              <a:defRPr/>
            </a:pPr>
            <a:endParaRPr lang="en-US" sz="2000" dirty="0">
              <a:latin typeface="Klinic Slab Book"/>
            </a:endParaRPr>
          </a:p>
          <a:p>
            <a:pPr lvl="1">
              <a:defRPr/>
            </a:pPr>
            <a:r>
              <a:rPr lang="en-US" sz="2000" i="1" dirty="0">
                <a:latin typeface="Klinic Slab Book"/>
              </a:rPr>
              <a:t>Opportunity to discuss contract vs bid, understand whether they will hold spec, revisit whether it will come down to price or whether they’re willing to select a partner.</a:t>
            </a:r>
          </a:p>
          <a:p>
            <a:pPr marL="742950" lvl="1" indent="-285750">
              <a:buFont typeface="Arial" panose="020B0604020202020204" pitchFamily="34" charset="0"/>
              <a:buChar char="•"/>
              <a:defRPr/>
            </a:pPr>
            <a:endParaRPr lang="en-US" sz="2000" i="1" dirty="0">
              <a:latin typeface="Klinic Slab Book"/>
            </a:endParaRPr>
          </a:p>
          <a:p>
            <a:pPr lvl="1">
              <a:defRPr/>
            </a:pPr>
            <a:r>
              <a:rPr lang="en-US" sz="2000" i="1" dirty="0">
                <a:latin typeface="Klinic Slab Book"/>
              </a:rPr>
              <a:t>Offer to follow up with contract info (not pricing, just the contract process and piggybacking/pre-bid) to educate them that (state depending) they may not have to go out to bid because a contract is pre-bid. This solves a problem for them.</a:t>
            </a: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1487054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Questions to Ask</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27</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719FEE-BFFC-1C02-5D4E-605024CD5434}"/>
              </a:ext>
            </a:extLst>
          </p:cNvPr>
          <p:cNvSpPr/>
          <p:nvPr/>
        </p:nvSpPr>
        <p:spPr>
          <a:xfrm>
            <a:off x="909953" y="1513669"/>
            <a:ext cx="8955941" cy="5940088"/>
          </a:xfrm>
          <a:prstGeom prst="rect">
            <a:avLst/>
          </a:prstGeom>
        </p:spPr>
        <p:txBody>
          <a:bodyPr wrap="square">
            <a:spAutoFit/>
          </a:bodyPr>
          <a:lstStyle/>
          <a:p>
            <a:pPr marL="285750" lvl="0" indent="-285750" defTabSz="914400">
              <a:buFont typeface="Arial" panose="020B0604020202020204" pitchFamily="34" charset="0"/>
              <a:buChar char="•"/>
              <a:defRPr/>
            </a:pPr>
            <a:r>
              <a:rPr lang="en-US" sz="2000" b="1" dirty="0">
                <a:latin typeface="Klinic Slab Book"/>
              </a:rPr>
              <a:t>When it comes time to actually buy the furniture, how would you procure it – bid, contract, open market?  </a:t>
            </a:r>
          </a:p>
          <a:p>
            <a:pPr lvl="0" defTabSz="914400">
              <a:defRPr/>
            </a:pPr>
            <a:endParaRPr lang="en-US" sz="2000" dirty="0">
              <a:latin typeface="Klinic Slab Book"/>
            </a:endParaRPr>
          </a:p>
          <a:p>
            <a:pPr lvl="1">
              <a:defRPr/>
            </a:pPr>
            <a:r>
              <a:rPr lang="en-US" sz="2000" i="1" dirty="0">
                <a:latin typeface="Klinic Slab Book"/>
              </a:rPr>
              <a:t>Opportunity to discuss contract vs bid, understand whether they will hold spec, revisit whether it will come down to price or whether they’re willing to select a partner.</a:t>
            </a:r>
          </a:p>
          <a:p>
            <a:pPr marL="742950" lvl="1" indent="-285750">
              <a:buFont typeface="Arial" panose="020B0604020202020204" pitchFamily="34" charset="0"/>
              <a:buChar char="•"/>
              <a:defRPr/>
            </a:pPr>
            <a:endParaRPr lang="en-US" sz="2000" i="1" dirty="0">
              <a:latin typeface="Klinic Slab Book"/>
            </a:endParaRPr>
          </a:p>
          <a:p>
            <a:pPr lvl="1">
              <a:defRPr/>
            </a:pPr>
            <a:r>
              <a:rPr lang="en-US" sz="2000" i="1" dirty="0">
                <a:latin typeface="Klinic Slab Book"/>
              </a:rPr>
              <a:t>Offer to follow up with contract info (not pricing, just the contract process and piggybacking/pre-bid) to educate them that (state depending) they may not have to go out to bid because a contract is pre-bid. This solves a problem for them.</a:t>
            </a:r>
          </a:p>
          <a:p>
            <a:pPr marL="742950" lvl="1" indent="-285750">
              <a:buFont typeface="Arial" panose="020B0604020202020204" pitchFamily="34" charset="0"/>
              <a:buChar char="•"/>
              <a:defRPr/>
            </a:pPr>
            <a:endParaRPr lang="en-US" sz="2000" i="1" dirty="0">
              <a:latin typeface="Klinic Slab Book"/>
            </a:endParaRPr>
          </a:p>
          <a:p>
            <a:pPr lvl="1">
              <a:defRPr/>
            </a:pPr>
            <a:r>
              <a:rPr lang="en-US" sz="2000" i="1" dirty="0">
                <a:latin typeface="Klinic Slab Book"/>
              </a:rPr>
              <a:t>Can say to them…”I’ve seen districts evaluate and pilot specific pieces of furniture, become attached to it, and select it for bid based on many different factors – and then when the bid goes out, they select furniture based on only one factor which is usually price. Why go through all of that evaluation to only pick furniture based on one factor? It almost invalidates the whole process.”</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endParaRPr lang="en-US" sz="2000" dirty="0">
              <a:latin typeface="Klinic Slab Book"/>
            </a:endParaRPr>
          </a:p>
        </p:txBody>
      </p:sp>
    </p:spTree>
    <p:extLst>
      <p:ext uri="{BB962C8B-B14F-4D97-AF65-F5344CB8AC3E}">
        <p14:creationId xmlns:p14="http://schemas.microsoft.com/office/powerpoint/2010/main" val="262120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6735480" y="2766218"/>
            <a:ext cx="3976890" cy="1325563"/>
          </a:xfrm>
        </p:spPr>
        <p:txBody>
          <a:bodyPr/>
          <a:lstStyle/>
          <a:p>
            <a:r>
              <a:rPr lang="en-US" b="1" dirty="0">
                <a:solidFill>
                  <a:schemeClr val="tx1">
                    <a:lumMod val="65000"/>
                    <a:lumOff val="35000"/>
                  </a:schemeClr>
                </a:solidFill>
                <a:latin typeface="Klinic Slab Bold" pitchFamily="2" charset="0"/>
              </a:rPr>
              <a:t>Follow-Up Action Items</a:t>
            </a:r>
          </a:p>
        </p:txBody>
      </p:sp>
      <p:sp>
        <p:nvSpPr>
          <p:cNvPr id="36" name="Slide Number Placeholder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28</a:t>
            </a:fld>
            <a:endParaRPr lang="en-US" dirty="0"/>
          </a:p>
        </p:txBody>
      </p:sp>
      <p:pic>
        <p:nvPicPr>
          <p:cNvPr id="9" name="Picture Placeholder 8" descr="A picture containing chain, metalware, necklet, accessory&#10;&#10;Description automatically generated">
            <a:extLst>
              <a:ext uri="{FF2B5EF4-FFF2-40B4-BE49-F238E27FC236}">
                <a16:creationId xmlns:a16="http://schemas.microsoft.com/office/drawing/2014/main" id="{6784EFD5-26EA-C82C-B521-463D1D83C97F}"/>
              </a:ext>
            </a:extLst>
          </p:cNvPr>
          <p:cNvPicPr>
            <a:picLocks noGrp="1" noChangeAspect="1"/>
          </p:cNvPicPr>
          <p:nvPr>
            <p:ph type="pic" sz="quarter" idx="13"/>
          </p:nvPr>
        </p:nvPicPr>
        <p:blipFill rotWithShape="1">
          <a:blip r:embed="rId3"/>
          <a:srcRect l="27054" t="-13" r="11168" b="13"/>
          <a:stretch/>
        </p:blipFill>
        <p:spPr>
          <a:xfrm>
            <a:off x="0" y="0"/>
            <a:ext cx="6096000" cy="6858000"/>
          </a:xfrm>
        </p:spPr>
      </p:pic>
      <p:cxnSp>
        <p:nvCxnSpPr>
          <p:cNvPr id="15" name="Straight Connector 14">
            <a:extLst>
              <a:ext uri="{FF2B5EF4-FFF2-40B4-BE49-F238E27FC236}">
                <a16:creationId xmlns:a16="http://schemas.microsoft.com/office/drawing/2014/main" id="{22319A16-F980-168C-9666-0AFE654ECCB2}"/>
              </a:ext>
            </a:extLst>
          </p:cNvPr>
          <p:cNvCxnSpPr>
            <a:cxnSpLocks/>
          </p:cNvCxnSpPr>
          <p:nvPr/>
        </p:nvCxnSpPr>
        <p:spPr>
          <a:xfrm flipV="1">
            <a:off x="145143" y="6446520"/>
            <a:ext cx="0" cy="411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042375-639B-7BDE-F2AC-F44D3E7AB528}"/>
              </a:ext>
            </a:extLst>
          </p:cNvPr>
          <p:cNvCxnSpPr>
            <a:cxnSpLocks/>
          </p:cNvCxnSpPr>
          <p:nvPr/>
        </p:nvCxnSpPr>
        <p:spPr>
          <a:xfrm>
            <a:off x="6857015" y="4091781"/>
            <a:ext cx="105329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78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29</a:t>
            </a:fld>
            <a:endParaRPr lang="en-US" dirty="0"/>
          </a:p>
        </p:txBody>
      </p:sp>
      <p:pic>
        <p:nvPicPr>
          <p:cNvPr id="5" name="Picture 4">
            <a:extLst>
              <a:ext uri="{FF2B5EF4-FFF2-40B4-BE49-F238E27FC236}">
                <a16:creationId xmlns:a16="http://schemas.microsoft.com/office/drawing/2014/main" id="{7AEC42E5-257F-D864-0AAD-61B991F1BA64}"/>
              </a:ext>
            </a:extLst>
          </p:cNvPr>
          <p:cNvPicPr>
            <a:picLocks noChangeAspect="1"/>
          </p:cNvPicPr>
          <p:nvPr/>
        </p:nvPicPr>
        <p:blipFill rotWithShape="1">
          <a:blip r:embed="rId3"/>
          <a:srcRect l="760" t="8218" b="69243"/>
          <a:stretch/>
        </p:blipFill>
        <p:spPr>
          <a:xfrm>
            <a:off x="40513" y="-1"/>
            <a:ext cx="9825382" cy="1684117"/>
          </a:xfrm>
          <a:prstGeom prst="rect">
            <a:avLst/>
          </a:prstGeom>
        </p:spPr>
      </p:pic>
    </p:spTree>
    <p:extLst>
      <p:ext uri="{BB962C8B-B14F-4D97-AF65-F5344CB8AC3E}">
        <p14:creationId xmlns:p14="http://schemas.microsoft.com/office/powerpoint/2010/main" val="427701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Meeting Objective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1015663"/>
          </a:xfrm>
          <a:prstGeom prst="rect">
            <a:avLst/>
          </a:prstGeom>
        </p:spPr>
        <p:txBody>
          <a:bodyPr wrap="square">
            <a:spAutoFit/>
          </a:bodyPr>
          <a:lstStyle/>
          <a:p>
            <a:pPr lvl="0" defTabSz="914400">
              <a:defRPr/>
            </a:pPr>
            <a:r>
              <a:rPr lang="en-US" sz="2000" dirty="0">
                <a:latin typeface="Klinic Slab Book"/>
              </a:rPr>
              <a:t>Gain their commitment to continue through the process with you.  Don’t ask for more than is reasonable since they have never met you before. This is a long process and not something that can be won in one meeting.</a:t>
            </a:r>
            <a:endParaRPr kumimoji="0" lang="en-US" b="0" i="0" u="none" strike="noStrike" kern="1200" cap="none" spc="0" normalizeH="0" baseline="0" noProof="0" dirty="0">
              <a:ln>
                <a:noFill/>
              </a:ln>
              <a:effectLst/>
              <a:uLnTx/>
              <a:uFillTx/>
              <a:latin typeface="Klinic Slab Book"/>
              <a:cs typeface="Helvetica"/>
            </a:endParaRPr>
          </a:p>
        </p:txBody>
      </p:sp>
    </p:spTree>
    <p:extLst>
      <p:ext uri="{BB962C8B-B14F-4D97-AF65-F5344CB8AC3E}">
        <p14:creationId xmlns:p14="http://schemas.microsoft.com/office/powerpoint/2010/main" val="70481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30</a:t>
            </a:fld>
            <a:endParaRPr lang="en-US" dirty="0"/>
          </a:p>
        </p:txBody>
      </p:sp>
      <p:pic>
        <p:nvPicPr>
          <p:cNvPr id="5" name="Picture 4">
            <a:extLst>
              <a:ext uri="{FF2B5EF4-FFF2-40B4-BE49-F238E27FC236}">
                <a16:creationId xmlns:a16="http://schemas.microsoft.com/office/drawing/2014/main" id="{7AEC42E5-257F-D864-0AAD-61B991F1BA64}"/>
              </a:ext>
            </a:extLst>
          </p:cNvPr>
          <p:cNvPicPr>
            <a:picLocks noChangeAspect="1"/>
          </p:cNvPicPr>
          <p:nvPr/>
        </p:nvPicPr>
        <p:blipFill rotWithShape="1">
          <a:blip r:embed="rId3"/>
          <a:srcRect l="760" t="8218" b="28966"/>
          <a:stretch/>
        </p:blipFill>
        <p:spPr>
          <a:xfrm>
            <a:off x="40513" y="-1"/>
            <a:ext cx="9825382" cy="4693535"/>
          </a:xfrm>
          <a:prstGeom prst="rect">
            <a:avLst/>
          </a:prstGeom>
        </p:spPr>
      </p:pic>
    </p:spTree>
    <p:extLst>
      <p:ext uri="{BB962C8B-B14F-4D97-AF65-F5344CB8AC3E}">
        <p14:creationId xmlns:p14="http://schemas.microsoft.com/office/powerpoint/2010/main" val="2635371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31</a:t>
            </a:fld>
            <a:endParaRPr lang="en-US" dirty="0"/>
          </a:p>
        </p:txBody>
      </p:sp>
      <p:pic>
        <p:nvPicPr>
          <p:cNvPr id="5" name="Picture 4">
            <a:extLst>
              <a:ext uri="{FF2B5EF4-FFF2-40B4-BE49-F238E27FC236}">
                <a16:creationId xmlns:a16="http://schemas.microsoft.com/office/drawing/2014/main" id="{7AEC42E5-257F-D864-0AAD-61B991F1BA64}"/>
              </a:ext>
            </a:extLst>
          </p:cNvPr>
          <p:cNvPicPr>
            <a:picLocks noChangeAspect="1"/>
          </p:cNvPicPr>
          <p:nvPr/>
        </p:nvPicPr>
        <p:blipFill rotWithShape="1">
          <a:blip r:embed="rId3"/>
          <a:srcRect l="760" t="8218" b="15489"/>
          <a:stretch/>
        </p:blipFill>
        <p:spPr>
          <a:xfrm>
            <a:off x="40513" y="-1"/>
            <a:ext cx="9825382" cy="5700533"/>
          </a:xfrm>
          <a:prstGeom prst="rect">
            <a:avLst/>
          </a:prstGeom>
        </p:spPr>
      </p:pic>
    </p:spTree>
    <p:extLst>
      <p:ext uri="{BB962C8B-B14F-4D97-AF65-F5344CB8AC3E}">
        <p14:creationId xmlns:p14="http://schemas.microsoft.com/office/powerpoint/2010/main" val="4068204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32</a:t>
            </a:fld>
            <a:endParaRPr lang="en-US" dirty="0"/>
          </a:p>
        </p:txBody>
      </p:sp>
      <p:pic>
        <p:nvPicPr>
          <p:cNvPr id="5" name="Picture 4">
            <a:extLst>
              <a:ext uri="{FF2B5EF4-FFF2-40B4-BE49-F238E27FC236}">
                <a16:creationId xmlns:a16="http://schemas.microsoft.com/office/drawing/2014/main" id="{7AEC42E5-257F-D864-0AAD-61B991F1BA64}"/>
              </a:ext>
            </a:extLst>
          </p:cNvPr>
          <p:cNvPicPr>
            <a:picLocks noChangeAspect="1"/>
          </p:cNvPicPr>
          <p:nvPr/>
        </p:nvPicPr>
        <p:blipFill rotWithShape="1">
          <a:blip r:embed="rId3"/>
          <a:srcRect l="760" t="8218" r="-1"/>
          <a:stretch/>
        </p:blipFill>
        <p:spPr>
          <a:xfrm>
            <a:off x="40513" y="-1"/>
            <a:ext cx="9825382" cy="6857851"/>
          </a:xfrm>
          <a:prstGeom prst="rect">
            <a:avLst/>
          </a:prstGeom>
        </p:spPr>
      </p:pic>
    </p:spTree>
    <p:extLst>
      <p:ext uri="{BB962C8B-B14F-4D97-AF65-F5344CB8AC3E}">
        <p14:creationId xmlns:p14="http://schemas.microsoft.com/office/powerpoint/2010/main" val="2659023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33</a:t>
            </a:fld>
            <a:endParaRPr lang="en-US" dirty="0"/>
          </a:p>
        </p:txBody>
      </p:sp>
      <p:grpSp>
        <p:nvGrpSpPr>
          <p:cNvPr id="4" name="Group 3">
            <a:extLst>
              <a:ext uri="{FF2B5EF4-FFF2-40B4-BE49-F238E27FC236}">
                <a16:creationId xmlns:a16="http://schemas.microsoft.com/office/drawing/2014/main" id="{B908D4BB-AF76-E5DF-D8ED-AC8EE1F5C825}"/>
              </a:ext>
            </a:extLst>
          </p:cNvPr>
          <p:cNvGrpSpPr/>
          <p:nvPr/>
        </p:nvGrpSpPr>
        <p:grpSpPr>
          <a:xfrm>
            <a:off x="-1" y="11584"/>
            <a:ext cx="11134847" cy="6709891"/>
            <a:chOff x="-1" y="11584"/>
            <a:chExt cx="11134847" cy="6709891"/>
          </a:xfrm>
        </p:grpSpPr>
        <p:pic>
          <p:nvPicPr>
            <p:cNvPr id="2" name="Picture 1">
              <a:extLst>
                <a:ext uri="{FF2B5EF4-FFF2-40B4-BE49-F238E27FC236}">
                  <a16:creationId xmlns:a16="http://schemas.microsoft.com/office/drawing/2014/main" id="{6174361C-4AFE-DF22-2FCF-23F3D851C302}"/>
                </a:ext>
              </a:extLst>
            </p:cNvPr>
            <p:cNvPicPr>
              <a:picLocks noChangeAspect="1"/>
            </p:cNvPicPr>
            <p:nvPr/>
          </p:nvPicPr>
          <p:blipFill rotWithShape="1">
            <a:blip r:embed="rId3"/>
            <a:srcRect t="18534" b="61219"/>
            <a:stretch/>
          </p:blipFill>
          <p:spPr>
            <a:xfrm>
              <a:off x="-1" y="11584"/>
              <a:ext cx="11134847" cy="1701469"/>
            </a:xfrm>
            <a:prstGeom prst="rect">
              <a:avLst/>
            </a:prstGeom>
          </p:spPr>
        </p:pic>
        <p:sp>
          <p:nvSpPr>
            <p:cNvPr id="3" name="Rectangle 2">
              <a:extLst>
                <a:ext uri="{FF2B5EF4-FFF2-40B4-BE49-F238E27FC236}">
                  <a16:creationId xmlns:a16="http://schemas.microsoft.com/office/drawing/2014/main" id="{287C7C3E-87C2-ABF3-E942-6E040E165FAB}"/>
                </a:ext>
              </a:extLst>
            </p:cNvPr>
            <p:cNvSpPr/>
            <p:nvPr/>
          </p:nvSpPr>
          <p:spPr>
            <a:xfrm>
              <a:off x="2326104" y="6429737"/>
              <a:ext cx="1238899" cy="291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1105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34</a:t>
            </a:fld>
            <a:endParaRPr lang="en-US" dirty="0"/>
          </a:p>
        </p:txBody>
      </p:sp>
      <p:grpSp>
        <p:nvGrpSpPr>
          <p:cNvPr id="4" name="Group 3">
            <a:extLst>
              <a:ext uri="{FF2B5EF4-FFF2-40B4-BE49-F238E27FC236}">
                <a16:creationId xmlns:a16="http://schemas.microsoft.com/office/drawing/2014/main" id="{B908D4BB-AF76-E5DF-D8ED-AC8EE1F5C825}"/>
              </a:ext>
            </a:extLst>
          </p:cNvPr>
          <p:cNvGrpSpPr/>
          <p:nvPr/>
        </p:nvGrpSpPr>
        <p:grpSpPr>
          <a:xfrm>
            <a:off x="-1" y="11584"/>
            <a:ext cx="11134847" cy="6845969"/>
            <a:chOff x="-1" y="11584"/>
            <a:chExt cx="11134847" cy="6845969"/>
          </a:xfrm>
        </p:grpSpPr>
        <p:pic>
          <p:nvPicPr>
            <p:cNvPr id="2" name="Picture 1">
              <a:extLst>
                <a:ext uri="{FF2B5EF4-FFF2-40B4-BE49-F238E27FC236}">
                  <a16:creationId xmlns:a16="http://schemas.microsoft.com/office/drawing/2014/main" id="{6174361C-4AFE-DF22-2FCF-23F3D851C302}"/>
                </a:ext>
              </a:extLst>
            </p:cNvPr>
            <p:cNvPicPr>
              <a:picLocks noChangeAspect="1"/>
            </p:cNvPicPr>
            <p:nvPr/>
          </p:nvPicPr>
          <p:blipFill rotWithShape="1">
            <a:blip r:embed="rId3"/>
            <a:srcRect t="18534"/>
            <a:stretch/>
          </p:blipFill>
          <p:spPr>
            <a:xfrm>
              <a:off x="-1" y="11584"/>
              <a:ext cx="11134847" cy="6845969"/>
            </a:xfrm>
            <a:prstGeom prst="rect">
              <a:avLst/>
            </a:prstGeom>
          </p:spPr>
        </p:pic>
        <p:sp>
          <p:nvSpPr>
            <p:cNvPr id="3" name="Rectangle 2">
              <a:extLst>
                <a:ext uri="{FF2B5EF4-FFF2-40B4-BE49-F238E27FC236}">
                  <a16:creationId xmlns:a16="http://schemas.microsoft.com/office/drawing/2014/main" id="{287C7C3E-87C2-ABF3-E942-6E040E165FAB}"/>
                </a:ext>
              </a:extLst>
            </p:cNvPr>
            <p:cNvSpPr/>
            <p:nvPr/>
          </p:nvSpPr>
          <p:spPr>
            <a:xfrm>
              <a:off x="2326104" y="6429737"/>
              <a:ext cx="1238899" cy="291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3861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35</a:t>
            </a:fld>
            <a:endParaRPr lang="en-US" dirty="0"/>
          </a:p>
        </p:txBody>
      </p:sp>
      <p:pic>
        <p:nvPicPr>
          <p:cNvPr id="5" name="Picture 4">
            <a:extLst>
              <a:ext uri="{FF2B5EF4-FFF2-40B4-BE49-F238E27FC236}">
                <a16:creationId xmlns:a16="http://schemas.microsoft.com/office/drawing/2014/main" id="{8D269485-DD1A-1965-1AA7-DECEAEEEE6F5}"/>
              </a:ext>
            </a:extLst>
          </p:cNvPr>
          <p:cNvPicPr>
            <a:picLocks noChangeAspect="1"/>
          </p:cNvPicPr>
          <p:nvPr/>
        </p:nvPicPr>
        <p:blipFill rotWithShape="1">
          <a:blip r:embed="rId3"/>
          <a:srcRect t="12947" r="1025"/>
          <a:stretch/>
        </p:blipFill>
        <p:spPr>
          <a:xfrm>
            <a:off x="0" y="0"/>
            <a:ext cx="12192000" cy="6186522"/>
          </a:xfrm>
          <a:prstGeom prst="rect">
            <a:avLst/>
          </a:prstGeom>
          <a:ln>
            <a:solidFill>
              <a:schemeClr val="bg2"/>
            </a:solidFill>
          </a:ln>
        </p:spPr>
      </p:pic>
      <p:sp>
        <p:nvSpPr>
          <p:cNvPr id="7" name="Rectangle 6">
            <a:extLst>
              <a:ext uri="{FF2B5EF4-FFF2-40B4-BE49-F238E27FC236}">
                <a16:creationId xmlns:a16="http://schemas.microsoft.com/office/drawing/2014/main" id="{40B2FA40-6A9C-8A4F-7C82-2DD53787B7EC}"/>
              </a:ext>
            </a:extLst>
          </p:cNvPr>
          <p:cNvSpPr/>
          <p:nvPr/>
        </p:nvSpPr>
        <p:spPr>
          <a:xfrm>
            <a:off x="40511" y="0"/>
            <a:ext cx="1695692" cy="5804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251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36</a:t>
            </a:fld>
            <a:endParaRPr lang="en-US" dirty="0"/>
          </a:p>
        </p:txBody>
      </p:sp>
      <p:pic>
        <p:nvPicPr>
          <p:cNvPr id="5" name="Picture 4">
            <a:extLst>
              <a:ext uri="{FF2B5EF4-FFF2-40B4-BE49-F238E27FC236}">
                <a16:creationId xmlns:a16="http://schemas.microsoft.com/office/drawing/2014/main" id="{8D269485-DD1A-1965-1AA7-DECEAEEEE6F5}"/>
              </a:ext>
            </a:extLst>
          </p:cNvPr>
          <p:cNvPicPr>
            <a:picLocks noChangeAspect="1"/>
          </p:cNvPicPr>
          <p:nvPr/>
        </p:nvPicPr>
        <p:blipFill rotWithShape="1">
          <a:blip r:embed="rId3"/>
          <a:srcRect t="12947" r="1025"/>
          <a:stretch/>
        </p:blipFill>
        <p:spPr>
          <a:xfrm>
            <a:off x="0" y="0"/>
            <a:ext cx="12192000" cy="6186522"/>
          </a:xfrm>
          <a:prstGeom prst="rect">
            <a:avLst/>
          </a:prstGeom>
          <a:ln>
            <a:solidFill>
              <a:schemeClr val="bg2"/>
            </a:solidFill>
          </a:ln>
        </p:spPr>
      </p:pic>
      <p:sp>
        <p:nvSpPr>
          <p:cNvPr id="7" name="Rectangle 6">
            <a:extLst>
              <a:ext uri="{FF2B5EF4-FFF2-40B4-BE49-F238E27FC236}">
                <a16:creationId xmlns:a16="http://schemas.microsoft.com/office/drawing/2014/main" id="{40B2FA40-6A9C-8A4F-7C82-2DD53787B7EC}"/>
              </a:ext>
            </a:extLst>
          </p:cNvPr>
          <p:cNvSpPr/>
          <p:nvPr/>
        </p:nvSpPr>
        <p:spPr>
          <a:xfrm>
            <a:off x="1678328" y="0"/>
            <a:ext cx="1695692" cy="5804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963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37</a:t>
            </a:fld>
            <a:endParaRPr lang="en-US" dirty="0"/>
          </a:p>
        </p:txBody>
      </p:sp>
      <p:pic>
        <p:nvPicPr>
          <p:cNvPr id="5" name="Picture 4">
            <a:extLst>
              <a:ext uri="{FF2B5EF4-FFF2-40B4-BE49-F238E27FC236}">
                <a16:creationId xmlns:a16="http://schemas.microsoft.com/office/drawing/2014/main" id="{8D269485-DD1A-1965-1AA7-DECEAEEEE6F5}"/>
              </a:ext>
            </a:extLst>
          </p:cNvPr>
          <p:cNvPicPr>
            <a:picLocks noChangeAspect="1"/>
          </p:cNvPicPr>
          <p:nvPr/>
        </p:nvPicPr>
        <p:blipFill rotWithShape="1">
          <a:blip r:embed="rId3"/>
          <a:srcRect t="12947" r="1025"/>
          <a:stretch/>
        </p:blipFill>
        <p:spPr>
          <a:xfrm>
            <a:off x="0" y="0"/>
            <a:ext cx="12192000" cy="6186522"/>
          </a:xfrm>
          <a:prstGeom prst="rect">
            <a:avLst/>
          </a:prstGeom>
          <a:ln>
            <a:solidFill>
              <a:schemeClr val="bg2"/>
            </a:solidFill>
          </a:ln>
        </p:spPr>
      </p:pic>
      <p:sp>
        <p:nvSpPr>
          <p:cNvPr id="7" name="Rectangle 6">
            <a:extLst>
              <a:ext uri="{FF2B5EF4-FFF2-40B4-BE49-F238E27FC236}">
                <a16:creationId xmlns:a16="http://schemas.microsoft.com/office/drawing/2014/main" id="{40B2FA40-6A9C-8A4F-7C82-2DD53787B7EC}"/>
              </a:ext>
            </a:extLst>
          </p:cNvPr>
          <p:cNvSpPr/>
          <p:nvPr/>
        </p:nvSpPr>
        <p:spPr>
          <a:xfrm>
            <a:off x="3235112" y="0"/>
            <a:ext cx="5139171" cy="3084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38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38</a:t>
            </a:fld>
            <a:endParaRPr lang="en-US" dirty="0"/>
          </a:p>
        </p:txBody>
      </p:sp>
      <p:pic>
        <p:nvPicPr>
          <p:cNvPr id="5" name="Picture 4">
            <a:extLst>
              <a:ext uri="{FF2B5EF4-FFF2-40B4-BE49-F238E27FC236}">
                <a16:creationId xmlns:a16="http://schemas.microsoft.com/office/drawing/2014/main" id="{8D269485-DD1A-1965-1AA7-DECEAEEEE6F5}"/>
              </a:ext>
            </a:extLst>
          </p:cNvPr>
          <p:cNvPicPr>
            <a:picLocks noChangeAspect="1"/>
          </p:cNvPicPr>
          <p:nvPr/>
        </p:nvPicPr>
        <p:blipFill rotWithShape="1">
          <a:blip r:embed="rId3"/>
          <a:srcRect t="12947" r="1025"/>
          <a:stretch/>
        </p:blipFill>
        <p:spPr>
          <a:xfrm>
            <a:off x="0" y="0"/>
            <a:ext cx="12192000" cy="6186522"/>
          </a:xfrm>
          <a:prstGeom prst="rect">
            <a:avLst/>
          </a:prstGeom>
          <a:ln>
            <a:solidFill>
              <a:schemeClr val="bg2"/>
            </a:solidFill>
          </a:ln>
        </p:spPr>
      </p:pic>
      <p:sp>
        <p:nvSpPr>
          <p:cNvPr id="7" name="Rectangle 6">
            <a:extLst>
              <a:ext uri="{FF2B5EF4-FFF2-40B4-BE49-F238E27FC236}">
                <a16:creationId xmlns:a16="http://schemas.microsoft.com/office/drawing/2014/main" id="{40B2FA40-6A9C-8A4F-7C82-2DD53787B7EC}"/>
              </a:ext>
            </a:extLst>
          </p:cNvPr>
          <p:cNvSpPr/>
          <p:nvPr/>
        </p:nvSpPr>
        <p:spPr>
          <a:xfrm>
            <a:off x="9294471" y="0"/>
            <a:ext cx="1579944" cy="14121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879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39</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F2AF14F6-F3F2-8082-8241-F0DDA024C425}"/>
              </a:ext>
            </a:extLst>
          </p:cNvPr>
          <p:cNvPicPr>
            <a:picLocks noChangeAspect="1"/>
          </p:cNvPicPr>
          <p:nvPr/>
        </p:nvPicPr>
        <p:blipFill rotWithShape="1">
          <a:blip r:embed="rId3"/>
          <a:srcRect b="3992"/>
          <a:stretch/>
        </p:blipFill>
        <p:spPr>
          <a:xfrm>
            <a:off x="0" y="0"/>
            <a:ext cx="3536066" cy="6828826"/>
          </a:xfrm>
          <a:prstGeom prst="rect">
            <a:avLst/>
          </a:prstGeom>
        </p:spPr>
      </p:pic>
    </p:spTree>
    <p:extLst>
      <p:ext uri="{BB962C8B-B14F-4D97-AF65-F5344CB8AC3E}">
        <p14:creationId xmlns:p14="http://schemas.microsoft.com/office/powerpoint/2010/main" val="2302581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Meeting Objective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4</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1015663"/>
          </a:xfrm>
          <a:prstGeom prst="rect">
            <a:avLst/>
          </a:prstGeom>
        </p:spPr>
        <p:txBody>
          <a:bodyPr wrap="square">
            <a:spAutoFit/>
          </a:bodyPr>
          <a:lstStyle/>
          <a:p>
            <a:pPr lvl="0" defTabSz="914400">
              <a:defRPr/>
            </a:pPr>
            <a:r>
              <a:rPr lang="en-US" sz="2000" dirty="0">
                <a:latin typeface="Klinic Slab Book"/>
              </a:rPr>
              <a:t>Gain their commitment to continue through the process with you.  Don’t ask for more than is reasonable since they have never met you before. This is a long process and not something that can be won in one meeting.</a:t>
            </a:r>
            <a:endParaRPr kumimoji="0" lang="en-US" b="0" i="0" u="none" strike="noStrike" kern="1200" cap="none" spc="0" normalizeH="0" baseline="0" noProof="0" dirty="0">
              <a:ln>
                <a:noFill/>
              </a:ln>
              <a:effectLst/>
              <a:uLnTx/>
              <a:uFillTx/>
              <a:latin typeface="Klinic Slab Book"/>
              <a:cs typeface="Helvetica"/>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09954" y="2849905"/>
            <a:ext cx="7551938" cy="1323439"/>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Promise to provide them something of value as a follow-up (uncover what it is from questions) – you’re doing something for them to create good will and establish credibility; namely, doing what you say when you say you will do it.</a:t>
            </a:r>
          </a:p>
        </p:txBody>
      </p:sp>
    </p:spTree>
    <p:extLst>
      <p:ext uri="{BB962C8B-B14F-4D97-AF65-F5344CB8AC3E}">
        <p14:creationId xmlns:p14="http://schemas.microsoft.com/office/powerpoint/2010/main" val="3513840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40</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F2AF14F6-F3F2-8082-8241-F0DDA024C425}"/>
              </a:ext>
            </a:extLst>
          </p:cNvPr>
          <p:cNvPicPr>
            <a:picLocks noChangeAspect="1"/>
          </p:cNvPicPr>
          <p:nvPr/>
        </p:nvPicPr>
        <p:blipFill rotWithShape="1">
          <a:blip r:embed="rId3"/>
          <a:srcRect b="3992"/>
          <a:stretch/>
        </p:blipFill>
        <p:spPr>
          <a:xfrm>
            <a:off x="0" y="0"/>
            <a:ext cx="3536066" cy="682882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61E66E6-1CB6-C38A-7E03-EC69F88B9859}"/>
              </a:ext>
            </a:extLst>
          </p:cNvPr>
          <p:cNvPicPr>
            <a:picLocks noChangeAspect="1"/>
          </p:cNvPicPr>
          <p:nvPr/>
        </p:nvPicPr>
        <p:blipFill>
          <a:blip r:embed="rId4"/>
          <a:stretch>
            <a:fillRect/>
          </a:stretch>
        </p:blipFill>
        <p:spPr>
          <a:xfrm>
            <a:off x="3808602" y="0"/>
            <a:ext cx="3536066" cy="2506407"/>
          </a:xfrm>
          <a:prstGeom prst="rect">
            <a:avLst/>
          </a:prstGeom>
        </p:spPr>
      </p:pic>
    </p:spTree>
    <p:extLst>
      <p:ext uri="{BB962C8B-B14F-4D97-AF65-F5344CB8AC3E}">
        <p14:creationId xmlns:p14="http://schemas.microsoft.com/office/powerpoint/2010/main" val="3379705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B6F3B8-9FD4-166D-BBB6-C133AA669AC5}"/>
              </a:ext>
            </a:extLst>
          </p:cNvPr>
          <p:cNvSpPr/>
          <p:nvPr/>
        </p:nvSpPr>
        <p:spPr>
          <a:xfrm>
            <a:off x="7797359" y="0"/>
            <a:ext cx="4394642" cy="6858000"/>
          </a:xfrm>
          <a:prstGeom prst="rect">
            <a:avLst/>
          </a:prstGeom>
          <a:solidFill>
            <a:srgbClr val="73CBB5">
              <a:alpha val="799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5386078" cy="1325563"/>
          </a:xfrm>
        </p:spPr>
        <p:txBody>
          <a:bodyPr/>
          <a:lstStyle/>
          <a:p>
            <a:r>
              <a:rPr lang="en-US" b="1" dirty="0">
                <a:solidFill>
                  <a:schemeClr val="tx1">
                    <a:lumMod val="65000"/>
                    <a:lumOff val="35000"/>
                  </a:schemeClr>
                </a:solidFill>
                <a:latin typeface="Klinic Slab Bold" pitchFamily="2" charset="0"/>
                <a:cs typeface="Times New Roman" panose="02020603050405020304" pitchFamily="18" charset="0"/>
              </a:rPr>
              <a:t>Review</a:t>
            </a:r>
            <a:endParaRPr lang="en-US" b="1" dirty="0">
              <a:latin typeface="Klinic Slab Bold" pitchFamily="2" charset="0"/>
            </a:endParaRP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709920" y="1437661"/>
            <a:ext cx="4382939" cy="913616"/>
          </a:xfrm>
        </p:spPr>
        <p:txBody>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rPr>
              <a:t>Most sellers talk about furniture.</a:t>
            </a:r>
          </a:p>
          <a:p>
            <a:pPr marR="0" lvl="0" algn="l" defTabSz="457200" rtl="0" eaLnBrk="1" fontAlgn="auto" latinLnBrk="0" hangingPunct="1">
              <a:lnSpc>
                <a:spcPct val="100000"/>
              </a:lnSpc>
              <a:spcBef>
                <a:spcPts val="0"/>
              </a:spcBef>
              <a:spcAft>
                <a:spcPts val="0"/>
              </a:spcAft>
              <a:buClrTx/>
              <a:buSzTx/>
              <a:tabLst/>
              <a:defRPr/>
            </a:pPr>
            <a:r>
              <a:rPr lang="en-US" sz="2400" dirty="0">
                <a:latin typeface="Klinic Slab Book" pitchFamily="2" charset="0"/>
                <a:ea typeface="Calibri" panose="020F0502020204030204" pitchFamily="34" charset="0"/>
                <a:cs typeface="Times New Roman" panose="02020603050405020304" pitchFamily="18" charset="0"/>
              </a:rPr>
              <a:t>We have higher-level discussions.</a:t>
            </a:r>
            <a:endParaRPr kumimoji="0" lang="en-US" sz="2400" b="0" i="0" u="none" strike="noStrike" kern="1200" cap="none" spc="0" normalizeH="0" baseline="0" noProof="0" dirty="0">
              <a:ln>
                <a:noFill/>
              </a:ln>
              <a:effectLst/>
              <a:uLnTx/>
              <a:uFillTx/>
              <a:latin typeface="Klinic Slab Book" pitchFamily="2" charset="0"/>
              <a:ea typeface="Calibri" panose="020F050202020403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41</a:t>
            </a:fld>
            <a:endParaRPr lang="en-US" dirty="0"/>
          </a:p>
        </p:txBody>
      </p:sp>
      <p:cxnSp>
        <p:nvCxnSpPr>
          <p:cNvPr id="7" name="Straight Connector 6">
            <a:extLst>
              <a:ext uri="{FF2B5EF4-FFF2-40B4-BE49-F238E27FC236}">
                <a16:creationId xmlns:a16="http://schemas.microsoft.com/office/drawing/2014/main" id="{F51F0988-AB0D-5276-5E31-E0AE0984C724}"/>
              </a:ext>
            </a:extLst>
          </p:cNvPr>
          <p:cNvCxnSpPr>
            <a:cxnSpLocks/>
          </p:cNvCxnSpPr>
          <p:nvPr/>
        </p:nvCxnSpPr>
        <p:spPr>
          <a:xfrm flipV="1">
            <a:off x="145143" y="6446520"/>
            <a:ext cx="0" cy="41148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798655" y="1355023"/>
            <a:ext cx="1053296" cy="0"/>
          </a:xfrm>
          <a:prstGeom prst="line">
            <a:avLst/>
          </a:prstGeom>
          <a:ln w="38100">
            <a:solidFill>
              <a:srgbClr val="73CBB5"/>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Text&#10;&#10;Description automatically generated">
            <a:extLst>
              <a:ext uri="{FF2B5EF4-FFF2-40B4-BE49-F238E27FC236}">
                <a16:creationId xmlns:a16="http://schemas.microsoft.com/office/drawing/2014/main" id="{AE753B37-5FC8-D02B-D0BC-9973896F6508}"/>
              </a:ext>
            </a:extLst>
          </p:cNvPr>
          <p:cNvPicPr>
            <a:picLocks noGrp="1" noChangeAspect="1"/>
          </p:cNvPicPr>
          <p:nvPr>
            <p:ph type="pic" sz="quarter" idx="13"/>
          </p:nvPr>
        </p:nvPicPr>
        <p:blipFill rotWithShape="1">
          <a:blip r:embed="rId2"/>
          <a:srcRect l="1540" t="2221" b="12832"/>
          <a:stretch/>
        </p:blipFill>
        <p:spPr>
          <a:xfrm>
            <a:off x="5181594" y="491070"/>
            <a:ext cx="7010405" cy="6047841"/>
          </a:xfrm>
        </p:spPr>
      </p:pic>
      <p:pic>
        <p:nvPicPr>
          <p:cNvPr id="34" name="Picture 33" descr="Graphical user interface&#10;&#10;Description automatically generated with medium confidence">
            <a:extLst>
              <a:ext uri="{FF2B5EF4-FFF2-40B4-BE49-F238E27FC236}">
                <a16:creationId xmlns:a16="http://schemas.microsoft.com/office/drawing/2014/main" id="{B1BF2E23-A236-5E0A-C561-28A005D46FDC}"/>
              </a:ext>
            </a:extLst>
          </p:cNvPr>
          <p:cNvPicPr>
            <a:picLocks noChangeAspect="1"/>
          </p:cNvPicPr>
          <p:nvPr/>
        </p:nvPicPr>
        <p:blipFill>
          <a:blip r:embed="rId3"/>
          <a:stretch>
            <a:fillRect/>
          </a:stretch>
        </p:blipFill>
        <p:spPr>
          <a:xfrm>
            <a:off x="709918" y="2344922"/>
            <a:ext cx="3554885" cy="3731825"/>
          </a:xfrm>
          <a:prstGeom prst="rect">
            <a:avLst/>
          </a:prstGeom>
        </p:spPr>
      </p:pic>
    </p:spTree>
    <p:extLst>
      <p:ext uri="{BB962C8B-B14F-4D97-AF65-F5344CB8AC3E}">
        <p14:creationId xmlns:p14="http://schemas.microsoft.com/office/powerpoint/2010/main" val="287097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35EBFD-5C66-D286-0743-1EDC0D16BF79}"/>
              </a:ext>
            </a:extLst>
          </p:cNvPr>
          <p:cNvSpPr/>
          <p:nvPr/>
        </p:nvSpPr>
        <p:spPr>
          <a:xfrm rot="5400000">
            <a:off x="4355433" y="-978567"/>
            <a:ext cx="3481134" cy="12192000"/>
          </a:xfrm>
          <a:prstGeom prst="rect">
            <a:avLst/>
          </a:prstGeom>
          <a:solidFill>
            <a:srgbClr val="59BBE0">
              <a:alpha val="804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7B68AD4D-66E8-BCE1-6982-BB1977627649}"/>
              </a:ext>
            </a:extLst>
          </p:cNvPr>
          <p:cNvPicPr>
            <a:picLocks noGrp="1" noChangeAspect="1"/>
          </p:cNvPicPr>
          <p:nvPr>
            <p:ph type="pic" sz="quarter" idx="13"/>
          </p:nvPr>
        </p:nvPicPr>
        <p:blipFill>
          <a:blip r:embed="rId2">
            <a:alphaModFix amt="86000"/>
          </a:blip>
          <a:srcRect t="17079" b="17079"/>
          <a:stretch/>
        </p:blipFill>
        <p:spPr>
          <a:xfrm>
            <a:off x="458724" y="390524"/>
            <a:ext cx="11274552" cy="4171951"/>
          </a:xfrm>
          <a:noFill/>
        </p:spPr>
      </p:pic>
      <p:sp>
        <p:nvSpPr>
          <p:cNvPr id="13" name="Slide Number Placeholder 12">
            <a:extLst>
              <a:ext uri="{FF2B5EF4-FFF2-40B4-BE49-F238E27FC236}">
                <a16:creationId xmlns:a16="http://schemas.microsoft.com/office/drawing/2014/main" id="{9003F562-A29C-45D7-86BC-706CBD6A19D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smtClean="0"/>
              <a:pPr>
                <a:spcAft>
                  <a:spcPts val="600"/>
                </a:spcAft>
              </a:pPr>
              <a:t>42</a:t>
            </a:fld>
            <a:endParaRPr lang="en-US"/>
          </a:p>
        </p:txBody>
      </p:sp>
      <p:pic>
        <p:nvPicPr>
          <p:cNvPr id="11" name="Picture 10">
            <a:extLst>
              <a:ext uri="{FF2B5EF4-FFF2-40B4-BE49-F238E27FC236}">
                <a16:creationId xmlns:a16="http://schemas.microsoft.com/office/drawing/2014/main" id="{B65E501B-0903-3198-839B-BE134A5B539C}"/>
              </a:ext>
            </a:extLst>
          </p:cNvPr>
          <p:cNvPicPr>
            <a:picLocks noChangeAspect="1"/>
          </p:cNvPicPr>
          <p:nvPr/>
        </p:nvPicPr>
        <p:blipFill>
          <a:blip r:embed="rId3"/>
          <a:stretch>
            <a:fillRect/>
          </a:stretch>
        </p:blipFill>
        <p:spPr>
          <a:xfrm>
            <a:off x="4777075" y="6276291"/>
            <a:ext cx="1943100" cy="306167"/>
          </a:xfrm>
          <a:prstGeom prst="rect">
            <a:avLst/>
          </a:prstGeom>
        </p:spPr>
      </p:pic>
      <p:sp>
        <p:nvSpPr>
          <p:cNvPr id="5" name="Title 1">
            <a:extLst>
              <a:ext uri="{FF2B5EF4-FFF2-40B4-BE49-F238E27FC236}">
                <a16:creationId xmlns:a16="http://schemas.microsoft.com/office/drawing/2014/main" id="{289ECFD3-591E-E0A5-702D-E4F1CF9E9647}"/>
              </a:ext>
            </a:extLst>
          </p:cNvPr>
          <p:cNvSpPr>
            <a:spLocks noGrp="1"/>
          </p:cNvSpPr>
          <p:nvPr>
            <p:ph type="title"/>
          </p:nvPr>
        </p:nvSpPr>
        <p:spPr>
          <a:xfrm>
            <a:off x="3234025" y="4662830"/>
            <a:ext cx="5029200" cy="1371600"/>
          </a:xfrm>
        </p:spPr>
        <p:txBody>
          <a:bodyPr anchor="ctr">
            <a:normAutofit/>
          </a:bodyPr>
          <a:lstStyle/>
          <a:p>
            <a:r>
              <a:rPr lang="en-US" b="1" dirty="0">
                <a:solidFill>
                  <a:schemeClr val="tx1">
                    <a:lumMod val="75000"/>
                    <a:lumOff val="25000"/>
                  </a:schemeClr>
                </a:solidFill>
                <a:latin typeface="Klinic Slab Bold" pitchFamily="2" charset="0"/>
              </a:rPr>
              <a:t>Thank you</a:t>
            </a:r>
          </a:p>
        </p:txBody>
      </p:sp>
      <p:cxnSp>
        <p:nvCxnSpPr>
          <p:cNvPr id="6" name="Straight Connector 5">
            <a:extLst>
              <a:ext uri="{FF2B5EF4-FFF2-40B4-BE49-F238E27FC236}">
                <a16:creationId xmlns:a16="http://schemas.microsoft.com/office/drawing/2014/main" id="{218D24F4-F7BF-B3A0-D309-DFA055182539}"/>
              </a:ext>
            </a:extLst>
          </p:cNvPr>
          <p:cNvCxnSpPr>
            <a:cxnSpLocks/>
          </p:cNvCxnSpPr>
          <p:nvPr/>
        </p:nvCxnSpPr>
        <p:spPr>
          <a:xfrm>
            <a:off x="5221977" y="5768445"/>
            <a:ext cx="10532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49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Meeting Objective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5</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1015663"/>
          </a:xfrm>
          <a:prstGeom prst="rect">
            <a:avLst/>
          </a:prstGeom>
        </p:spPr>
        <p:txBody>
          <a:bodyPr wrap="square">
            <a:spAutoFit/>
          </a:bodyPr>
          <a:lstStyle/>
          <a:p>
            <a:pPr lvl="0" defTabSz="914400">
              <a:defRPr/>
            </a:pPr>
            <a:r>
              <a:rPr lang="en-US" sz="2000" dirty="0">
                <a:latin typeface="Klinic Slab Book"/>
              </a:rPr>
              <a:t>Gain their commitment to continue through the process with you.  Don’t ask for more than is reasonable since they have never met you before. This is a long process and not something that can be won in one meeting.</a:t>
            </a:r>
            <a:endParaRPr kumimoji="0" lang="en-US" b="0" i="0" u="none" strike="noStrike" kern="1200" cap="none" spc="0" normalizeH="0" baseline="0" noProof="0" dirty="0">
              <a:ln>
                <a:noFill/>
              </a:ln>
              <a:effectLst/>
              <a:uLnTx/>
              <a:uFillTx/>
              <a:latin typeface="Klinic Slab Book"/>
              <a:cs typeface="Helvetica"/>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09954" y="2849905"/>
            <a:ext cx="7551938" cy="1938992"/>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Promise to provide them something of value as a follow-up (uncover what it is from questions) – you’re doing something for them to create good will and establish credibility; namely, doing what you say when you say you will do it</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Make the commitment a specific action and have it be time-bound. </a:t>
            </a:r>
          </a:p>
        </p:txBody>
      </p:sp>
    </p:spTree>
    <p:extLst>
      <p:ext uri="{BB962C8B-B14F-4D97-AF65-F5344CB8AC3E}">
        <p14:creationId xmlns:p14="http://schemas.microsoft.com/office/powerpoint/2010/main" val="1554816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Meeting Objective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6</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1015663"/>
          </a:xfrm>
          <a:prstGeom prst="rect">
            <a:avLst/>
          </a:prstGeom>
        </p:spPr>
        <p:txBody>
          <a:bodyPr wrap="square">
            <a:spAutoFit/>
          </a:bodyPr>
          <a:lstStyle/>
          <a:p>
            <a:pPr lvl="0" defTabSz="914400">
              <a:defRPr/>
            </a:pPr>
            <a:r>
              <a:rPr lang="en-US" sz="2000" dirty="0">
                <a:latin typeface="Klinic Slab Book"/>
              </a:rPr>
              <a:t>Gain their commitment to continue through the process with you.  Don’t ask for more than is reasonable since they have never met you before. This is a long process and not something that can be won in one meeting.</a:t>
            </a:r>
            <a:endParaRPr kumimoji="0" lang="en-US" b="0" i="0" u="none" strike="noStrike" kern="1200" cap="none" spc="0" normalizeH="0" baseline="0" noProof="0" dirty="0">
              <a:ln>
                <a:noFill/>
              </a:ln>
              <a:effectLst/>
              <a:uLnTx/>
              <a:uFillTx/>
              <a:latin typeface="Klinic Slab Book"/>
              <a:cs typeface="Helvetica"/>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09954" y="2849905"/>
            <a:ext cx="7551938" cy="3477875"/>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Promise to provide them something of value as a follow-up (uncover what it is from questions) – you’re doing something for them to create good will and establish credibility; namely, doing what you say when you say you will do it.</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Make the commitment a specific action and have it be time-bound. </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Follow up with an email documenting what you heard from them, confirming the agreed Next Step, and asking them to re-confirm their agreement.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Klinic Slab Book"/>
              <a:cs typeface="Helvetica"/>
            </a:endParaRPr>
          </a:p>
        </p:txBody>
      </p:sp>
    </p:spTree>
    <p:extLst>
      <p:ext uri="{BB962C8B-B14F-4D97-AF65-F5344CB8AC3E}">
        <p14:creationId xmlns:p14="http://schemas.microsoft.com/office/powerpoint/2010/main" val="393035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Meeting Objective</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7</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1015663"/>
          </a:xfrm>
          <a:prstGeom prst="rect">
            <a:avLst/>
          </a:prstGeom>
        </p:spPr>
        <p:txBody>
          <a:bodyPr wrap="square">
            <a:spAutoFit/>
          </a:bodyPr>
          <a:lstStyle/>
          <a:p>
            <a:pPr lvl="0" defTabSz="914400">
              <a:defRPr/>
            </a:pPr>
            <a:r>
              <a:rPr lang="en-US" sz="2000" dirty="0">
                <a:latin typeface="Klinic Slab Book"/>
              </a:rPr>
              <a:t>Gain their commitment to continue through the process with you.  Don’t ask for more than is reasonable since they have never met you before. This is a long process and not something that can be won in one meeting.</a:t>
            </a:r>
            <a:endParaRPr kumimoji="0" lang="en-US" b="0" i="0" u="none" strike="noStrike" kern="1200" cap="none" spc="0" normalizeH="0" baseline="0" noProof="0" dirty="0">
              <a:ln>
                <a:noFill/>
              </a:ln>
              <a:effectLst/>
              <a:uLnTx/>
              <a:uFillTx/>
              <a:latin typeface="Klinic Slab Book"/>
              <a:cs typeface="Helvetica"/>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09954" y="2849905"/>
            <a:ext cx="7551938" cy="4062651"/>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Promise to provide them something of value as a follow-up (uncover what it is from questions) – you’re doing something for them to create good will and establish credibility; namely, doing what you say when you say you will do it.</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Make the commitment a specific action and have it be time-bound. </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Follow up with an email documenting what you heard from them, confirming the agreed Next Step, and asking them to re-confirm their agreement.</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Deliver on your promised follow-up and document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Klinic Slab Book"/>
              <a:cs typeface="Helvetica"/>
            </a:endParaRPr>
          </a:p>
        </p:txBody>
      </p:sp>
    </p:spTree>
    <p:extLst>
      <p:ext uri="{BB962C8B-B14F-4D97-AF65-F5344CB8AC3E}">
        <p14:creationId xmlns:p14="http://schemas.microsoft.com/office/powerpoint/2010/main" val="325425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Mindset</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8</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b="1" dirty="0">
                <a:latin typeface="Klinic Slab Book"/>
              </a:rPr>
              <a:t>Research and considerations before contacting a decision maker:</a:t>
            </a:r>
          </a:p>
          <a:p>
            <a:pPr lvl="0" defTabSz="914400">
              <a:defRPr/>
            </a:pPr>
            <a:endParaRPr lang="en-US" sz="2000" dirty="0">
              <a:latin typeface="Klinic Slab Book"/>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19097" y="2201785"/>
            <a:ext cx="8946797" cy="400110"/>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Be calm; we are the experts and know more than they do about furniture.</a:t>
            </a:r>
          </a:p>
        </p:txBody>
      </p:sp>
    </p:spTree>
    <p:extLst>
      <p:ext uri="{BB962C8B-B14F-4D97-AF65-F5344CB8AC3E}">
        <p14:creationId xmlns:p14="http://schemas.microsoft.com/office/powerpoint/2010/main" val="290060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140157-91A8-FC3D-231F-259F8B230E83}"/>
              </a:ext>
            </a:extLst>
          </p:cNvPr>
          <p:cNvSpPr/>
          <p:nvPr/>
        </p:nvSpPr>
        <p:spPr>
          <a:xfrm>
            <a:off x="9865895" y="0"/>
            <a:ext cx="2326105" cy="6858000"/>
          </a:xfrm>
          <a:prstGeom prst="rect">
            <a:avLst/>
          </a:prstGeom>
          <a:solidFill>
            <a:srgbClr val="6B93C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8907" y="681852"/>
            <a:ext cx="5386078" cy="1325563"/>
          </a:xfrm>
        </p:spPr>
        <p:txBody>
          <a:bodyPr>
            <a:normAutofit fontScale="90000"/>
          </a:bodyPr>
          <a:lstStyle/>
          <a:p>
            <a:r>
              <a:rPr kumimoji="0" lang="en-US" sz="4400" b="1" i="0" u="none" strike="noStrike" kern="1200" cap="none" spc="0" normalizeH="0" baseline="0" noProof="0" dirty="0">
                <a:ln>
                  <a:noFill/>
                </a:ln>
                <a:solidFill>
                  <a:schemeClr val="tx1">
                    <a:lumMod val="65000"/>
                    <a:lumOff val="35000"/>
                  </a:schemeClr>
                </a:solidFill>
                <a:effectLst/>
                <a:uLnTx/>
                <a:uFillTx/>
                <a:latin typeface="Klinic Slab Bold" pitchFamily="2" charset="0"/>
                <a:ea typeface="+mn-ea"/>
                <a:cs typeface="Helvetica"/>
              </a:rPr>
              <a:t>Mindset</a:t>
            </a: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br>
              <a:rPr kumimoji="0" lang="en-US" sz="4400" b="1" i="0" u="none" strike="noStrike" kern="1200" cap="none" spc="0" normalizeH="0" baseline="0" noProof="0" dirty="0">
                <a:ln>
                  <a:noFill/>
                </a:ln>
                <a:solidFill>
                  <a:prstClr val="black"/>
                </a:solidFill>
                <a:effectLst/>
                <a:uLnTx/>
                <a:uFillTx/>
                <a:latin typeface="Klinic Slab Bold" pitchFamily="2" charset="0"/>
                <a:ea typeface="+mn-ea"/>
                <a:cs typeface="Helvetica"/>
              </a:rPr>
            </a:br>
            <a:endParaRPr lang="en-US" b="1" dirty="0">
              <a:solidFill>
                <a:schemeClr val="tx1">
                  <a:lumMod val="65000"/>
                  <a:lumOff val="35000"/>
                </a:schemeClr>
              </a:solidFill>
              <a:latin typeface="Klinic Slab Bold" pitchFamily="2" charset="0"/>
            </a:endParaRPr>
          </a:p>
        </p:txBody>
      </p:sp>
      <p:sp>
        <p:nvSpPr>
          <p:cNvPr id="6" name="Slide Number Placeholder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a:lstStyle/>
          <a:p>
            <a:fld id="{B5CEABB6-07DC-46E8-9B57-56EC44A396E5}" type="slidenum">
              <a:rPr lang="en-US" smtClean="0"/>
              <a:pPr/>
              <a:t>9</a:t>
            </a:fld>
            <a:endParaRPr lang="en-US" dirty="0"/>
          </a:p>
        </p:txBody>
      </p:sp>
      <p:cxnSp>
        <p:nvCxnSpPr>
          <p:cNvPr id="33" name="Straight Connector 32">
            <a:extLst>
              <a:ext uri="{FF2B5EF4-FFF2-40B4-BE49-F238E27FC236}">
                <a16:creationId xmlns:a16="http://schemas.microsoft.com/office/drawing/2014/main" id="{D2B73B53-06A3-D1A3-E9D8-597F7E3ED8DC}"/>
              </a:ext>
            </a:extLst>
          </p:cNvPr>
          <p:cNvCxnSpPr>
            <a:cxnSpLocks/>
          </p:cNvCxnSpPr>
          <p:nvPr/>
        </p:nvCxnSpPr>
        <p:spPr>
          <a:xfrm>
            <a:off x="821804" y="1412896"/>
            <a:ext cx="1053296" cy="0"/>
          </a:xfrm>
          <a:prstGeom prst="line">
            <a:avLst/>
          </a:prstGeom>
          <a:ln w="38100">
            <a:solidFill>
              <a:srgbClr val="6B93C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F774F-4D74-5EA0-0A2C-868134A71A61}"/>
              </a:ext>
            </a:extLst>
          </p:cNvPr>
          <p:cNvSpPr/>
          <p:nvPr/>
        </p:nvSpPr>
        <p:spPr>
          <a:xfrm>
            <a:off x="723522" y="1701561"/>
            <a:ext cx="8191131" cy="707886"/>
          </a:xfrm>
          <a:prstGeom prst="rect">
            <a:avLst/>
          </a:prstGeom>
        </p:spPr>
        <p:txBody>
          <a:bodyPr wrap="square">
            <a:spAutoFit/>
          </a:bodyPr>
          <a:lstStyle/>
          <a:p>
            <a:pPr lvl="0" defTabSz="914400">
              <a:defRPr/>
            </a:pPr>
            <a:r>
              <a:rPr lang="en-US" sz="2000" b="1" dirty="0">
                <a:latin typeface="Klinic Slab Book"/>
              </a:rPr>
              <a:t>Research and considerations before contacting a decision maker:</a:t>
            </a:r>
          </a:p>
          <a:p>
            <a:pPr lvl="0" defTabSz="914400">
              <a:defRPr/>
            </a:pPr>
            <a:endParaRPr lang="en-US" sz="2000" dirty="0">
              <a:latin typeface="Klinic Slab Book"/>
            </a:endParaRPr>
          </a:p>
        </p:txBody>
      </p:sp>
      <p:sp>
        <p:nvSpPr>
          <p:cNvPr id="11" name="Rectangle 10">
            <a:extLst>
              <a:ext uri="{FF2B5EF4-FFF2-40B4-BE49-F238E27FC236}">
                <a16:creationId xmlns:a16="http://schemas.microsoft.com/office/drawing/2014/main" id="{BB719FEE-BFFC-1C02-5D4E-605024CD5434}"/>
              </a:ext>
            </a:extLst>
          </p:cNvPr>
          <p:cNvSpPr/>
          <p:nvPr/>
        </p:nvSpPr>
        <p:spPr>
          <a:xfrm>
            <a:off x="919097" y="2201785"/>
            <a:ext cx="8946797" cy="1323439"/>
          </a:xfrm>
          <a:prstGeom prst="rect">
            <a:avLst/>
          </a:prstGeom>
        </p:spPr>
        <p:txBody>
          <a:bodyPr wrap="square">
            <a:spAutoFit/>
          </a:bodyPr>
          <a:lstStyle/>
          <a:p>
            <a:pPr marL="285750" lvl="0" indent="-285750" defTabSz="914400">
              <a:buFont typeface="Arial" panose="020B0604020202020204" pitchFamily="34" charset="0"/>
              <a:buChar char="•"/>
              <a:defRPr/>
            </a:pPr>
            <a:r>
              <a:rPr lang="en-US" sz="2000" dirty="0">
                <a:latin typeface="Klinic Slab Book"/>
              </a:rPr>
              <a:t>Be calm; we are the experts and know more than they do about furniture.</a:t>
            </a:r>
          </a:p>
          <a:p>
            <a:pPr marL="285750" lvl="0" indent="-285750" defTabSz="914400">
              <a:buFont typeface="Arial" panose="020B0604020202020204" pitchFamily="34" charset="0"/>
              <a:buChar char="•"/>
              <a:defRPr/>
            </a:pPr>
            <a:endParaRPr lang="en-US" sz="2000" dirty="0">
              <a:latin typeface="Klinic Slab Book"/>
            </a:endParaRPr>
          </a:p>
          <a:p>
            <a:pPr marL="285750" lvl="0" indent="-285750" defTabSz="914400">
              <a:buFont typeface="Arial" panose="020B0604020202020204" pitchFamily="34" charset="0"/>
              <a:buChar char="•"/>
              <a:defRPr/>
            </a:pPr>
            <a:r>
              <a:rPr lang="en-US" sz="2000" dirty="0">
                <a:latin typeface="Klinic Slab Book"/>
              </a:rPr>
              <a:t>Make it a conversation. Don’t be like everybody else that tries to sell products/services. </a:t>
            </a:r>
          </a:p>
        </p:txBody>
      </p:sp>
    </p:spTree>
    <p:extLst>
      <p:ext uri="{BB962C8B-B14F-4D97-AF65-F5344CB8AC3E}">
        <p14:creationId xmlns:p14="http://schemas.microsoft.com/office/powerpoint/2010/main" val="596153161"/>
      </p:ext>
    </p:extLst>
  </p:cSld>
  <p:clrMapOvr>
    <a:masterClrMapping/>
  </p:clrMapOvr>
</p:sld>
</file>

<file path=ppt/theme/theme1.xml><?xml version="1.0" encoding="utf-8"?>
<a:theme xmlns:a="http://schemas.openxmlformats.org/drawingml/2006/main" name="Office Theme">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Pitch Deck_tm66722518_Win32_JB_SL_v3" id="{80AE9F29-5D29-4BCA-B553-8CC77CC38005}" vid="{16DE921E-0D58-409A-99AC-845A58D1EC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33f0c2d-7b34-49b4-8f91-814d192ac68c">
      <Value>647</Value>
      <Value>1142</Value>
      <Value>1141</Value>
    </TaxCatchAll>
    <TaxKeywordTaxHTField xmlns="f33f0c2d-7b34-49b4-8f91-814d192ac68c">
      <Terms xmlns="http://schemas.microsoft.com/office/infopath/2007/PartnerControls">
        <TermInfo xmlns="http://schemas.microsoft.com/office/infopath/2007/PartnerControls">
          <TermName xmlns="http://schemas.microsoft.com/office/infopath/2007/PartnerControls">furniture buying process</TermName>
          <TermId xmlns="http://schemas.microsoft.com/office/infopath/2007/PartnerControls">d7d31731-a844-4e0c-aee1-379713d81205</TermId>
        </TermInfo>
        <TermInfo xmlns="http://schemas.microsoft.com/office/infopath/2007/PartnerControls">
          <TermName xmlns="http://schemas.microsoft.com/office/infopath/2007/PartnerControls">first meetings</TermName>
          <TermId xmlns="http://schemas.microsoft.com/office/infopath/2007/PartnerControls">b28eea5d-e349-499a-b23f-c4812a85b8c5</TermId>
        </TermInfo>
        <TermInfo xmlns="http://schemas.microsoft.com/office/infopath/2007/PartnerControls">
          <TermName xmlns="http://schemas.microsoft.com/office/infopath/2007/PartnerControls">Selling K-12 part 3</TermName>
          <TermId xmlns="http://schemas.microsoft.com/office/infopath/2007/PartnerControls">c653b0b8-432c-4737-a55f-6dc0dcef4f80</TermId>
        </TermInfo>
      </Term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211121A07E864FBB0B50E0304468AD" ma:contentTypeVersion="7" ma:contentTypeDescription="Create a new document." ma:contentTypeScope="" ma:versionID="1ce3211b87cd87b3d27a61304a3a45ce">
  <xsd:schema xmlns:xsd="http://www.w3.org/2001/XMLSchema" xmlns:xs="http://www.w3.org/2001/XMLSchema" xmlns:p="http://schemas.microsoft.com/office/2006/metadata/properties" xmlns:ns2="47e06189-02d7-4e92-a286-d4e3b5b46838" xmlns:ns3="f33f0c2d-7b34-49b4-8f91-814d192ac68c" targetNamespace="http://schemas.microsoft.com/office/2006/metadata/properties" ma:root="true" ma:fieldsID="2c78b3bac9238f5646bdfbef7171812d" ns2:_="" ns3:_="">
    <xsd:import namespace="47e06189-02d7-4e92-a286-d4e3b5b46838"/>
    <xsd:import namespace="f33f0c2d-7b34-49b4-8f91-814d192ac6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06189-02d7-4e92-a286-d4e3b5b46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3f0c2d-7b34-49b4-8f91-814d192ac68c" elementFormDefault="qualified">
    <xsd:import namespace="http://schemas.microsoft.com/office/2006/documentManagement/types"/>
    <xsd:import namespace="http://schemas.microsoft.com/office/infopath/2007/PartnerControls"/>
    <xsd:element name="TaxKeywordTaxHTField" ma:index="13" nillable="true" ma:taxonomy="true" ma:internalName="TaxKeywordTaxHTField" ma:taxonomyFieldName="TaxKeyword" ma:displayName="Enterprise Keywords" ma:fieldId="{23f27201-bee3-471e-b2e7-b64fd8b7ca38}" ma:taxonomyMulti="true" ma:sspId="c8a73bd1-1762-4873-a12f-06359a4d6cf7"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0fbda3d5-f9f4-49b1-88af-6db4834aef03}" ma:internalName="TaxCatchAll" ma:showField="CatchAllData" ma:web="f33f0c2d-7b34-49b4-8f91-814d192ac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2D141F-1813-4077-AC99-339AB8E568EF}">
  <ds:schemaRefs>
    <ds:schemaRef ds:uri="http://schemas.microsoft.com/sharepoint/v3/contenttype/forms"/>
  </ds:schemaRefs>
</ds:datastoreItem>
</file>

<file path=customXml/itemProps2.xml><?xml version="1.0" encoding="utf-8"?>
<ds:datastoreItem xmlns:ds="http://schemas.openxmlformats.org/officeDocument/2006/customXml" ds:itemID="{D8EC358F-2AA9-4AA3-8329-DB8FA4EB011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BACBA8F7-59A4-4C8D-B555-76E639566801}"/>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2262</Words>
  <Application>Microsoft Office PowerPoint</Application>
  <PresentationFormat>Widescreen</PresentationFormat>
  <Paragraphs>229</Paragraphs>
  <Slides>42</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Bodoni MT</vt:lpstr>
      <vt:lpstr>Calibri</vt:lpstr>
      <vt:lpstr>Klinic Slab Bold</vt:lpstr>
      <vt:lpstr>Klinic Slab Book</vt:lpstr>
      <vt:lpstr>Source Sans Pro Light</vt:lpstr>
      <vt:lpstr>Times New Roman</vt:lpstr>
      <vt:lpstr>Office Theme</vt:lpstr>
      <vt:lpstr>Selling into K-12:</vt:lpstr>
      <vt:lpstr>Agenda</vt:lpstr>
      <vt:lpstr>Meeting Objective  </vt:lpstr>
      <vt:lpstr>Meeting Objective  </vt:lpstr>
      <vt:lpstr>Meeting Objective  </vt:lpstr>
      <vt:lpstr>Meeting Objective  </vt:lpstr>
      <vt:lpstr>Meeting Objective  </vt:lpstr>
      <vt:lpstr>Mindset  </vt:lpstr>
      <vt:lpstr>Mindset  </vt:lpstr>
      <vt:lpstr>Mindset  </vt:lpstr>
      <vt:lpstr>Buying Process </vt:lpstr>
      <vt:lpstr>Questions to Ask  </vt:lpstr>
      <vt:lpstr>Questions to Ask  </vt:lpstr>
      <vt:lpstr>Questions to Ask  </vt:lpstr>
      <vt:lpstr>Questions to Ask  </vt:lpstr>
      <vt:lpstr>Questions to Ask  </vt:lpstr>
      <vt:lpstr>Questions to Ask  </vt:lpstr>
      <vt:lpstr>Structural Framing  </vt:lpstr>
      <vt:lpstr>T-Mold Edge  </vt:lpstr>
      <vt:lpstr>Questions to Ask  </vt:lpstr>
      <vt:lpstr>Questions to Ask  </vt:lpstr>
      <vt:lpstr>Questions to Ask  </vt:lpstr>
      <vt:lpstr>Questions to Ask  </vt:lpstr>
      <vt:lpstr>Questions to Ask  </vt:lpstr>
      <vt:lpstr>Questions to Ask  </vt:lpstr>
      <vt:lpstr>Questions to Ask  </vt:lpstr>
      <vt:lpstr>Questions to Ask  </vt:lpstr>
      <vt:lpstr>Follow-Up Action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furniture buying process; first meetings; Selling K-12 part 3</cp:keywords>
  <dc:description/>
  <cp:lastModifiedBy/>
  <cp:revision>1</cp:revision>
  <cp:lastPrinted>2023-03-07T20:00:07Z</cp:lastPrinted>
  <dcterms:created xsi:type="dcterms:W3CDTF">2021-06-15T14:35:27Z</dcterms:created>
  <dcterms:modified xsi:type="dcterms:W3CDTF">2023-04-03T13:19:37Z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0x010100EF211121A07E864FBB0B50E0304468AD</vt:lpwstr>
  </property>
  <property fmtid="{D5CDD505-2E9C-101B-9397-08002B2CF9AE}" pid="3" name="TaxKeyword">
    <vt:lpwstr>647;#furniture buying process|d7d31731-a844-4e0c-aee1-379713d81205;#1141;#first meetings|b28eea5d-e349-499a-b23f-c4812a85b8c5;#1142;#Selling K-12 part 3|c653b0b8-432c-4737-a55f-6dc0dcef4f80</vt:lpwstr>
  </property>
</Properties>
</file>